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9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4" r:id="rId3"/>
    <p:sldMasterId id="2147483745" r:id="rId4"/>
    <p:sldMasterId id="2147483746" r:id="rId5"/>
    <p:sldMasterId id="2147483747" r:id="rId6"/>
    <p:sldMasterId id="214748374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Lst>
  <p:sldSz cy="5143500" cx="9144000"/>
  <p:notesSz cx="6858000" cy="9144000"/>
  <p:embeddedFontLst>
    <p:embeddedFont>
      <p:font typeface="Proxima Nova"/>
      <p:regular r:id="rId53"/>
      <p:bold r:id="rId54"/>
      <p:italic r:id="rId55"/>
      <p:boldItalic r:id="rId56"/>
    </p:embeddedFont>
    <p:embeddedFont>
      <p:font typeface="Overpass"/>
      <p:regular r:id="rId57"/>
      <p:bold r:id="rId58"/>
      <p:italic r:id="rId59"/>
      <p:boldItalic r:id="rId60"/>
    </p:embeddedFont>
    <p:embeddedFont>
      <p:font typeface="Overpass Light"/>
      <p:regular r:id="rId61"/>
      <p:bold r:id="rId62"/>
      <p:italic r:id="rId63"/>
      <p:boldItalic r:id="rId64"/>
    </p:embeddedFont>
    <p:embeddedFont>
      <p:font typeface="Overpass SemiBold"/>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OverpassLight-bold.fntdata"/><Relationship Id="rId61" Type="http://schemas.openxmlformats.org/officeDocument/2006/relationships/font" Target="fonts/OverpassLight-regular.fntdata"/><Relationship Id="rId20" Type="http://schemas.openxmlformats.org/officeDocument/2006/relationships/slide" Target="slides/slide12.xml"/><Relationship Id="rId64" Type="http://schemas.openxmlformats.org/officeDocument/2006/relationships/font" Target="fonts/OverpassLight-boldItalic.fntdata"/><Relationship Id="rId63" Type="http://schemas.openxmlformats.org/officeDocument/2006/relationships/font" Target="fonts/OverpassLight-italic.fntdata"/><Relationship Id="rId22" Type="http://schemas.openxmlformats.org/officeDocument/2006/relationships/slide" Target="slides/slide14.xml"/><Relationship Id="rId66" Type="http://schemas.openxmlformats.org/officeDocument/2006/relationships/font" Target="fonts/OverpassSemiBold-bold.fntdata"/><Relationship Id="rId21" Type="http://schemas.openxmlformats.org/officeDocument/2006/relationships/slide" Target="slides/slide13.xml"/><Relationship Id="rId65" Type="http://schemas.openxmlformats.org/officeDocument/2006/relationships/font" Target="fonts/OverpassSemiBold-regular.fntdata"/><Relationship Id="rId24" Type="http://schemas.openxmlformats.org/officeDocument/2006/relationships/slide" Target="slides/slide16.xml"/><Relationship Id="rId68" Type="http://schemas.openxmlformats.org/officeDocument/2006/relationships/font" Target="fonts/OverpassSemiBold-boldItalic.fntdata"/><Relationship Id="rId23" Type="http://schemas.openxmlformats.org/officeDocument/2006/relationships/slide" Target="slides/slide15.xml"/><Relationship Id="rId67" Type="http://schemas.openxmlformats.org/officeDocument/2006/relationships/font" Target="fonts/OverpassSemiBold-italic.fntdata"/><Relationship Id="rId60" Type="http://schemas.openxmlformats.org/officeDocument/2006/relationships/font" Target="fonts/Overpass-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font" Target="fonts/ProximaNova-regular.fntdata"/><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font" Target="fonts/ProximaNova-italic.fntdata"/><Relationship Id="rId10" Type="http://schemas.openxmlformats.org/officeDocument/2006/relationships/slide" Target="slides/slide2.xml"/><Relationship Id="rId54" Type="http://schemas.openxmlformats.org/officeDocument/2006/relationships/font" Target="fonts/ProximaNova-bold.fntdata"/><Relationship Id="rId13" Type="http://schemas.openxmlformats.org/officeDocument/2006/relationships/slide" Target="slides/slide5.xml"/><Relationship Id="rId57" Type="http://schemas.openxmlformats.org/officeDocument/2006/relationships/font" Target="fonts/Overpass-regular.fntdata"/><Relationship Id="rId12" Type="http://schemas.openxmlformats.org/officeDocument/2006/relationships/slide" Target="slides/slide4.xml"/><Relationship Id="rId56" Type="http://schemas.openxmlformats.org/officeDocument/2006/relationships/font" Target="fonts/ProximaNova-boldItalic.fntdata"/><Relationship Id="rId15" Type="http://schemas.openxmlformats.org/officeDocument/2006/relationships/slide" Target="slides/slide7.xml"/><Relationship Id="rId59" Type="http://schemas.openxmlformats.org/officeDocument/2006/relationships/font" Target="fonts/Overpass-italic.fntdata"/><Relationship Id="rId14" Type="http://schemas.openxmlformats.org/officeDocument/2006/relationships/slide" Target="slides/slide6.xml"/><Relationship Id="rId58" Type="http://schemas.openxmlformats.org/officeDocument/2006/relationships/font" Target="fonts/Overpass-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FUu4kMc0PL8?t=5325"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ncf/landscape"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miratesnbd.com/en/personal-banking/ways-of-banking/mobile-banking/whatsapp-banking/" TargetMode="External"/><Relationship Id="rId3" Type="http://schemas.openxmlformats.org/officeDocument/2006/relationships/hyperlink" Target="https://youtu.be/FUu4kMc0PL8?t=5075"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hat.com/en/success-stories/lufthansa-technik"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DPDufqRXqUesECopwJ7sl81EA1cd88W1wRPqurrYuDU/edit" TargetMode="External"/><Relationship Id="rId3" Type="http://schemas.openxmlformats.org/officeDocument/2006/relationships/hyperlink" Target="https://docs.google.com/presentation/d/1aF909XfFCDYf3Xlk88OFbGqBXW2xNZJpV5kDcvqty-I/edit" TargetMode="External"/><Relationship Id="rId4" Type="http://schemas.openxmlformats.org/officeDocument/2006/relationships/hyperlink" Target="https://docs.google.com/presentation/d/10xy0VZQlf4ud8d_QH8kXFdz4LAcsV9OJWDfWwxxX6kg/edit"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openshift.com/how-volkswagen-tests-autonomous-cars-with-gpus-and-openshif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59b43f738e_7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59b43f738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g59b43f738e_7_17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59b43f738e_7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Slide takeaway: </a:t>
            </a:r>
            <a:r>
              <a:rPr lang="en">
                <a:solidFill>
                  <a:schemeClr val="dk1"/>
                </a:solidFill>
              </a:rPr>
              <a:t>Installing Kubernetes and playing around with it for many is not a big issue, but establishing Kubernetes as the platform for the enterprise to run business critical applications takes a lot more.</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While it actually is not that hard to download and install Kubernetes, getting it really ready for production to run business critical applications for an enterprise takes a lot lot more. There are a number of things that need to be pieced together, tested and hardened for operations.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example, just take identity management. With Kubernetes, you will be providing access to critical internal systems to employees, partners, and customers. You need to adhere to the security rules established in the company, the way to do that is to write an integration between Kubernetes and your company’s approved LDAP. That requires knowledge of Dex, the open source identity system, Kubernetes and integration systems to LDAP. Similarly, you’ll need to hook up Prometheus, open source monitoring and alerting or hook up another monitoring system so you can get full visibility into your Kubernetes operations in testing and production.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59b43f738e_7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59b43f738e_7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Let’s explain how we build OpenShift. At Red Hat we use a 100% open source development model to deliver enterprise products.  No fork, no rebase, no proprietary extensions.</a:t>
            </a:r>
            <a:endParaRPr sz="1800"/>
          </a:p>
          <a:p>
            <a:pPr indent="-342900" lvl="0" marL="457200" rtl="0" algn="l">
              <a:spcBef>
                <a:spcPts val="0"/>
              </a:spcBef>
              <a:spcAft>
                <a:spcPts val="0"/>
              </a:spcAft>
              <a:buSzPts val="1800"/>
              <a:buChar char="●"/>
            </a:pPr>
            <a:r>
              <a:rPr lang="en" sz="1800"/>
              <a:t>Our secret source is our ability to turn dozens and hundreds of open source projects into production ready, stable and secure enterprise products that we support over many years.</a:t>
            </a:r>
            <a:endParaRPr sz="1800"/>
          </a:p>
          <a:p>
            <a:pPr indent="-342900" lvl="0" marL="457200" rtl="0" algn="l">
              <a:spcBef>
                <a:spcPts val="0"/>
              </a:spcBef>
              <a:spcAft>
                <a:spcPts val="0"/>
              </a:spcAft>
              <a:buSzPts val="1800"/>
              <a:buChar char="●"/>
            </a:pPr>
            <a:r>
              <a:rPr lang="en" sz="1800"/>
              <a:t>When the community declares a release ready, we typically find hundreds of defects that we fix in the corresponding downstream releases.</a:t>
            </a:r>
            <a:endParaRPr sz="1800"/>
          </a:p>
          <a:p>
            <a:pPr indent="-342900" lvl="0" marL="457200" rtl="0" algn="l">
              <a:spcBef>
                <a:spcPts val="0"/>
              </a:spcBef>
              <a:spcAft>
                <a:spcPts val="0"/>
              </a:spcAft>
              <a:buSzPts val="1800"/>
              <a:buChar char="●"/>
            </a:pPr>
            <a:r>
              <a:rPr lang="en" sz="1800"/>
              <a:t>We can do that because we have been contributing to Kubernetes and many other projects that OpenShift is based on since day 1.  </a:t>
            </a:r>
            <a:endParaRPr sz="1800"/>
          </a:p>
          <a:p>
            <a:pPr indent="-342900" lvl="0" marL="457200" rtl="0" algn="l">
              <a:spcBef>
                <a:spcPts val="0"/>
              </a:spcBef>
              <a:spcAft>
                <a:spcPts val="0"/>
              </a:spcAft>
              <a:buSzPts val="1800"/>
              <a:buChar char="●"/>
            </a:pPr>
            <a:r>
              <a:rPr lang="en" sz="1800"/>
              <a:t>Red Hat is the largest enterprise developer of Kubernetes besides the project sponsor which is Google.</a:t>
            </a:r>
            <a:endParaRPr sz="1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59b43f738e_7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59b43f738e_7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With this foundation of a trusted, enterprise Kubernetes platform, we add productive enhancements to deliver an application platform with all the components you need that are fully integrated to build, deploy and manage containerized applications.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In many ways, OpenShift 4 is a smarter Kubernetes platform because we’ve streamlined the installation and upgrade experience.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You can be up and running with a fully configured Kubernetes cluster in less than 15 minutes. And you have everything you need, from metering and monitoring at the cluster level, application and developer services.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Kubernetes updates, security patches and component updates can be deployed with a single click.</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Based on RHEL CoreOS, OpenShift can actually update the underlying operating system, and scale at the node-level which is particularly useful when you deploy OpenShift on cloud infrastructure because the entire cluster can scale up and down based on your application needs.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OpenShift 4 scales with your needs from 10 containers to 10,000 containers.</a:t>
            </a:r>
            <a:endParaRPr sz="1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59b43f738e_7_2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59b43f738e_7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dk1"/>
              </a:buClr>
              <a:buSzPts val="1100"/>
              <a:buChar char="○"/>
            </a:pPr>
            <a:r>
              <a:rPr lang="en">
                <a:solidFill>
                  <a:schemeClr val="dk1"/>
                </a:solidFill>
              </a:rPr>
              <a:t>This diagram shows how we are bringing full stack install automation on immutable infrastructure to OpenShift 4</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On the left, you see how OpenShift 3 installer works.  To install OpenShift 3, a user must first configure the underlying infrastructure provider, then deploy RHEL installs, then they can install OpenShift on top of that. From there, OpenShift and RHEL are upgraded and managed separately but must remain in synch.</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On the right, you see  how OpenShift 4 installer works.  The OpenShift 4 includes RHEL CoreOS as a component of the product.  OpenShift 4 install will first configure the underlying provider, then spin up RHEL CoreOS Nodes, then deploy your Kubernetes cluster and cluster services on it.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You go from configuring and managing 3 separate entities, to one full stack automated installation process.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59b43f738e_7_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59b43f738e_7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dk1"/>
              </a:buClr>
              <a:buSzPts val="1100"/>
              <a:buChar char="○"/>
            </a:pPr>
            <a:r>
              <a:rPr lang="en">
                <a:solidFill>
                  <a:schemeClr val="dk1"/>
                </a:solidFill>
              </a:rPr>
              <a:t>Customers aren’t just struggling to install OpenShift, they also struggle with upgrades and staying up to date with the latest patch and feature releases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Our goal is not just to simplify OpenShift installation, but to make upgrades seamless through a new fully automated, over the air update model.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 want to make upgrading the OpenShift platform as easy as updating your mobile phone platform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59b43f738e_7_26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59b43f738e_7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Static security policies &amp; checklists no longer suffice and don’t scale for containers in the enterprise. To truly get the business advantages of containers, enterprises need to evolve their approach to security.  Security must become a continuous activity. And must be considered at every stage of your application and infrastructure lifecycle. Doing this right, with planning up front, can lead to better, more integrated security solutions and faster app delivery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Securing containers is a lot like securing any running process. You need to think about security throughout the layers of the solution stack before you deploy and run your container. You also need to think about security throughout the application and container life cycle. We’re going to look at securing containers in the 3 major categories of an enterprise container solution: You need to </a:t>
            </a:r>
            <a:r>
              <a:rPr b="1" lang="en">
                <a:solidFill>
                  <a:schemeClr val="dk1"/>
                </a:solidFill>
              </a:rPr>
              <a:t>control</a:t>
            </a:r>
            <a:r>
              <a:rPr lang="en">
                <a:solidFill>
                  <a:schemeClr val="dk1"/>
                </a:solidFill>
              </a:rPr>
              <a:t> the security of your containerized apps, </a:t>
            </a:r>
            <a:r>
              <a:rPr b="1" lang="en">
                <a:solidFill>
                  <a:schemeClr val="dk1"/>
                </a:solidFill>
              </a:rPr>
              <a:t>defend</a:t>
            </a:r>
            <a:r>
              <a:rPr lang="en">
                <a:solidFill>
                  <a:schemeClr val="dk1"/>
                </a:solidFill>
              </a:rPr>
              <a:t> your container platform infrastructure and </a:t>
            </a:r>
            <a:r>
              <a:rPr b="1" lang="en">
                <a:solidFill>
                  <a:schemeClr val="dk1"/>
                </a:solidFill>
              </a:rPr>
              <a:t>extend</a:t>
            </a:r>
            <a:r>
              <a:rPr lang="en">
                <a:solidFill>
                  <a:schemeClr val="dk1"/>
                </a:solidFill>
              </a:rPr>
              <a:t> the security of your overall solution by leveraging tools from the broader security ecosystem.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g5b91aae37e_86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5b91aae37e_86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u="sng">
                <a:solidFill>
                  <a:schemeClr val="hlink"/>
                </a:solidFill>
                <a:hlinkClick r:id="rId2"/>
              </a:rPr>
              <a:t>https://youtu.be/FUu4kMc0PL8?t=5325</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Arial"/>
              <a:buChar char="●"/>
            </a:pPr>
            <a:r>
              <a:rPr lang="en" sz="1800">
                <a:solidFill>
                  <a:schemeClr val="dk1"/>
                </a:solidFill>
              </a:rPr>
              <a:t>In the automobile industry, Tesla, Uber and Lyft are now competing with traditional car companies. And to differentiate, digital services are becoming more and more important.</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Overpass Light"/>
              <a:buChar char="●"/>
            </a:pPr>
            <a:r>
              <a:rPr lang="en" sz="1800">
                <a:solidFill>
                  <a:schemeClr val="dk1"/>
                </a:solidFill>
              </a:rPr>
              <a:t>BMW’s Connected Drive enhances the “ultimate driving machine” with a digital service experience that enhances the driver experience. It lets drivers find and navigate to a restaurant, and then use a concierge service to make a dinner reservation.</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Overpass Light"/>
              <a:buChar char="●"/>
            </a:pPr>
            <a:r>
              <a:rPr lang="en" sz="1800">
                <a:solidFill>
                  <a:schemeClr val="dk1"/>
                </a:solidFill>
              </a:rPr>
              <a:t>With the connected drive mobile app, you can remotely start your car and heat it up when it’s cold outside.</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Overpass Light"/>
              <a:buChar char="●"/>
            </a:pPr>
            <a:r>
              <a:rPr lang="en" sz="1800">
                <a:solidFill>
                  <a:schemeClr val="dk1"/>
                </a:solidFill>
              </a:rPr>
              <a:t>The connected drive backend runs entirely on OpenShift and processes over 1 billion requests a week. </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Overpass Light"/>
              <a:buChar char="●"/>
            </a:pPr>
            <a:r>
              <a:rPr lang="en" sz="1800">
                <a:solidFill>
                  <a:schemeClr val="dk1"/>
                </a:solidFill>
              </a:rPr>
              <a:t>And BMW uses AIML and data analytics to personalize these services and to create new experiences</a:t>
            </a:r>
            <a:endParaRPr sz="1800">
              <a:solidFill>
                <a:schemeClr val="dk1"/>
              </a:solidFill>
            </a:endParaRPr>
          </a:p>
          <a:p>
            <a:pPr indent="0" lvl="0" marL="0" rtl="0" algn="l">
              <a:lnSpc>
                <a:spcPct val="115000"/>
              </a:lnSpc>
              <a:spcBef>
                <a:spcPts val="0"/>
              </a:spcBef>
              <a:spcAft>
                <a:spcPts val="0"/>
              </a:spcAft>
              <a:buNone/>
            </a:pPr>
            <a:r>
              <a:rPr lang="en" sz="1800">
                <a:solidFill>
                  <a:schemeClr val="dk1"/>
                </a:solidFill>
              </a:rPr>
              <a:t>---</a:t>
            </a:r>
            <a:endParaRPr sz="1800">
              <a:solidFill>
                <a:schemeClr val="dk1"/>
              </a:solidFill>
            </a:endParaRPr>
          </a:p>
          <a:p>
            <a:pPr indent="0" lvl="0" marL="0" rtl="0" algn="l">
              <a:lnSpc>
                <a:spcPct val="115000"/>
              </a:lnSpc>
              <a:spcBef>
                <a:spcPts val="0"/>
              </a:spcBef>
              <a:spcAft>
                <a:spcPts val="0"/>
              </a:spcAft>
              <a:buNone/>
            </a:pPr>
            <a:r>
              <a:rPr lang="en" sz="1800">
                <a:solidFill>
                  <a:schemeClr val="dk1"/>
                </a:solidFill>
              </a:rPr>
              <a:t>More detail from Alexander Lenk, BMW chief architect: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Digital services become more and more important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Map updates over the air, concierge call, make a reservation at a restaurant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Use a cell phone to open the car, heat it up when it’s cold outside.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Every year (2.5m cars sold - IOT devices - onto their backend).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Add new services to existing fleet.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30% growth of request rate of backend services.  Microservices on shared infrastructure.  1B requests per week</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 few years back started journey with Openshift in 2016.  Backend completely migrated to openshift.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12,000 containers today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Public cloud to resilience and scale, serve local markets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AIML data for best personalized experience to tailor service to their customer.</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Building datalake in the public cloud (AI platform).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Creating a new customer experience, building new services.</a:t>
            </a:r>
            <a:endParaRPr sz="1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g59b43f738e_7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59b43f738e_7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Let’s talk about how OpenShift 4 enables a cloud-like experience everywhere by automating day 2 management.</a:t>
            </a:r>
            <a:endParaRPr sz="18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59b43f738e_7_29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59b43f738e_7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matter what infrastructure you have chosen, OpenShift provides the necessary tooling and process automation to enable teams to operation Kubernetes efficiently and economically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g59b43f738e_7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59b43f738e_7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Operator community was birthed from the progression of app workloads on Kubernetes: we’re now running complex distributed systems that require concepts above the built-in Objects like StatefulSets and Deployments. Things like data rebalancing and doing seamless upgrades of those complex apps.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59b43f738e_7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59b43f738e_7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Intro - Business innovation is driven by big idea:</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Arial"/>
              <a:buChar char="●"/>
            </a:pPr>
            <a:r>
              <a:rPr lang="en" sz="1800">
                <a:solidFill>
                  <a:schemeClr val="dk1"/>
                </a:solidFill>
              </a:rPr>
              <a:t>Wow - what an incredible time we live in. What an exciting time to be alive!</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Arial"/>
              <a:buChar char="●"/>
            </a:pPr>
            <a:r>
              <a:rPr lang="en" sz="1800">
                <a:solidFill>
                  <a:schemeClr val="dk1"/>
                </a:solidFill>
              </a:rPr>
              <a:t>Business is moving faster than ever before.</a:t>
            </a:r>
            <a:r>
              <a:rPr b="1" lang="en" sz="1800">
                <a:solidFill>
                  <a:schemeClr val="dk1"/>
                </a:solidFill>
              </a:rPr>
              <a:t> </a:t>
            </a:r>
            <a:r>
              <a:rPr lang="en" sz="1800">
                <a:solidFill>
                  <a:schemeClr val="dk1"/>
                </a:solidFill>
              </a:rPr>
              <a:t>Today, we can do things we could only dream of a few years ago.</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Arial"/>
              <a:buChar char="●"/>
            </a:pPr>
            <a:r>
              <a:rPr lang="en" sz="1800">
                <a:solidFill>
                  <a:schemeClr val="dk1"/>
                </a:solidFill>
              </a:rPr>
              <a:t>Technology, open source communities and new ways of collaboration are driving business innovation</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Arial"/>
              <a:buChar char="●"/>
            </a:pPr>
            <a:r>
              <a:rPr lang="en" sz="1800">
                <a:solidFill>
                  <a:schemeClr val="dk1"/>
                </a:solidFill>
              </a:rPr>
              <a:t>No longer are we looking at startups and Web 2.0 companies like Facebook, Uber and Airbnb for inspiration as to what innovation looks like.</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Arial"/>
              <a:buChar char="●"/>
            </a:pPr>
            <a:r>
              <a:rPr lang="en" sz="1800">
                <a:solidFill>
                  <a:schemeClr val="dk1"/>
                </a:solidFill>
              </a:rPr>
              <a:t>Today, every organization in every geography and any industry can innovate, create more customer value and differentiation and compete on an equal playing field.</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Arial"/>
              <a:buChar char="●"/>
            </a:pPr>
            <a:r>
              <a:rPr lang="en" sz="1800">
                <a:solidFill>
                  <a:schemeClr val="dk1"/>
                </a:solidFill>
              </a:rPr>
              <a:t>And with Red Hat OpenShift, we’re building on our heritage of Red Hat Enterprise Linux to provide you with a platform that enables your organization to innovate faster.</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Overpass Light"/>
              <a:buChar char="●"/>
            </a:pPr>
            <a:r>
              <a:rPr lang="en" sz="1800">
                <a:solidFill>
                  <a:schemeClr val="dk1"/>
                </a:solidFill>
              </a:rPr>
              <a:t>But why is being able to move faster and innovate so important?</a:t>
            </a:r>
            <a:endParaRPr sz="1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g59b43f738e_7_33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59b43f738e_7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OpenShift automated installation provides a simple, reliable, opinionated and immutable installation process for OpenShift taking advantage of the technologies acquired from CoreOS on top of the Red Hat CoreOS operating system which is designed and optimized for running containers. The self-hosted process makes upgrading OpenShift clusters in production a risk-free and repeatable task and as simple as updating an application on your iPhone! OpenShift also gives a choice to the IT Ops if they prefer a customizable and mutable installation method on top of traditional RHEL, which allows them to install and manage OpenShift clusters in whatever way that the organization has sanctioned.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*coming soon: some automated operations are based on implementing operators throughout the platform. This will begin shipping in Sept/Oct 2018 with the OCP 3.11 release, and with full integration and automated operations with OCP 4.0 (targeted for GA Dec 2018)</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59b43f738e_7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59b43f738e_7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Because you’re translating best practices into Kubernetes concepts, you’re not reinventing the wheel and you end up with a truly hybrid application. Operators function the same no matter where they are running.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Operator Framework is a set of tools that helps you build and run Operators on a Kubernetes cluster, including an SDK to get you up and running quickly.</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Google Shape;1110;g59b43f738e_7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59b43f738e_7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how do you get these operators?</a:t>
            </a:r>
            <a:endParaRPr/>
          </a:p>
          <a:p>
            <a:pPr indent="0" lvl="0" marL="0" rtl="0" algn="l">
              <a:spcBef>
                <a:spcPts val="0"/>
              </a:spcBef>
              <a:spcAft>
                <a:spcPts val="0"/>
              </a:spcAft>
              <a:buClr>
                <a:schemeClr val="dk1"/>
              </a:buClr>
              <a:buSzPts val="1100"/>
              <a:buFont typeface="Arial"/>
              <a:buNone/>
            </a:pPr>
            <a:r>
              <a:rPr lang="en"/>
              <a:t>The Operator Hub was launched by Red Hat and our launch partners AWS, Microsoft and Google earlier this year.  It provides a single place on the internet for developers to publish operators and for customers to find and consume curated operators.  </a:t>
            </a:r>
            <a:endParaRPr/>
          </a:p>
          <a:p>
            <a:pPr indent="0" lvl="0" marL="0" rtl="0" algn="l">
              <a:spcBef>
                <a:spcPts val="0"/>
              </a:spcBef>
              <a:spcAft>
                <a:spcPts val="0"/>
              </a:spcAft>
              <a:buClr>
                <a:schemeClr val="dk1"/>
              </a:buClr>
              <a:buSzPts val="1100"/>
              <a:buFont typeface="Arial"/>
              <a:buNone/>
            </a:pPr>
            <a:r>
              <a:rPr lang="en"/>
              <a:t>These operators meet certain quality standards so you can have the confidence they deliver what they promise.  You can deploy these operators on any Kubernetes distribution, not just OpenShift.</a:t>
            </a:r>
            <a:endParaRPr/>
          </a:p>
          <a:p>
            <a:pPr indent="0" lvl="0" marL="0" rtl="0" algn="l">
              <a:spcBef>
                <a:spcPts val="0"/>
              </a:spcBef>
              <a:spcAft>
                <a:spcPts val="0"/>
              </a:spcAft>
              <a:buClr>
                <a:schemeClr val="dk1"/>
              </a:buClr>
              <a:buSzPts val="1100"/>
              <a:buFont typeface="Arial"/>
              <a:buNone/>
            </a:pPr>
            <a:r>
              <a:rPr lang="en"/>
              <a:t>But we’ve also integrated the OperatorHub into OpenShift where you can also find fully certified operators from our partners that meet a very high bar of quality standards.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59b43f738e_7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59b43f738e_7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Inside of OpenShift, admins have full control over which Operators are installed across the cluster and gain tools for upgrading them from a central point.</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59b43f738e_7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59b43f738e_7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Engineers interact with Operators in a self-service manner, just like any other Kubernetes object.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Here you can see a developer’s view of all Operator capabilities exposed to them, with self service access to manage them.</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g59b43f738e_7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59b43f738e_7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value of operators is tremendous.</a:t>
            </a:r>
            <a:endParaRPr sz="1800"/>
          </a:p>
          <a:p>
            <a:pPr indent="-342900" lvl="0" marL="457200" rtl="0" algn="l">
              <a:spcBef>
                <a:spcPts val="0"/>
              </a:spcBef>
              <a:spcAft>
                <a:spcPts val="0"/>
              </a:spcAft>
              <a:buSzPts val="1800"/>
              <a:buChar char="●"/>
            </a:pPr>
            <a:r>
              <a:rPr lang="en" sz="1800"/>
              <a:t>Here is Ticketmaster talking about the fact that they can now deploy Prometheus at scale in a more self-service and self-managing manner.</a:t>
            </a:r>
            <a:endParaRPr sz="18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0" name="Shape 1150"/>
        <p:cNvGrpSpPr/>
        <p:nvPr/>
      </p:nvGrpSpPr>
      <p:grpSpPr>
        <a:xfrm>
          <a:off x="0" y="0"/>
          <a:ext cx="0" cy="0"/>
          <a:chOff x="0" y="0"/>
          <a:chExt cx="0" cy="0"/>
        </a:xfrm>
      </p:grpSpPr>
      <p:sp>
        <p:nvSpPr>
          <p:cNvPr id="1151" name="Google Shape;1151;g59b43f738e_7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59b43f738e_7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recent IDC report specifically addressed the value of running OpenShift on AWS.  The results of that report showed that customers were able to see significant improvements to process and resulting revenues by running OpenShift on AWS cloud infrastructure.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0" name="Shape 1170"/>
        <p:cNvGrpSpPr/>
        <p:nvPr/>
      </p:nvGrpSpPr>
      <p:grpSpPr>
        <a:xfrm>
          <a:off x="0" y="0"/>
          <a:ext cx="0" cy="0"/>
          <a:chOff x="0" y="0"/>
          <a:chExt cx="0" cy="0"/>
        </a:xfrm>
      </p:grpSpPr>
      <p:sp>
        <p:nvSpPr>
          <p:cNvPr id="1171" name="Google Shape;1171;g59b43f738e_7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59b43f738e_7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To help you manage many different OpenShift clusters we’re now also offering a SaaS-based management console that allows you to register existing OpenShift clusters and provision new ones so you can get comprehensive visibility across all your clusters</a:t>
            </a:r>
            <a:endParaRPr sz="1800"/>
          </a:p>
          <a:p>
            <a:pPr indent="-342900" lvl="0" marL="457200" rtl="0" algn="l">
              <a:spcBef>
                <a:spcPts val="0"/>
              </a:spcBef>
              <a:spcAft>
                <a:spcPts val="0"/>
              </a:spcAft>
              <a:buSzPts val="1800"/>
              <a:buChar char="●"/>
            </a:pPr>
            <a:r>
              <a:rPr lang="en" sz="1800"/>
              <a:t>Simply log on to cloud.redhat.com and you’re good to go.</a:t>
            </a:r>
            <a:endParaRPr sz="18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Google Shape;1192;g5b91aae37e_86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5b91aae37e_86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 the airline industry, Cathay Pacific is a familiar name to many air travellers</a:t>
            </a:r>
            <a:endParaRPr sz="1800"/>
          </a:p>
          <a:p>
            <a:pPr indent="-342900" lvl="0" marL="457200" rtl="0" algn="l">
              <a:spcBef>
                <a:spcPts val="0"/>
              </a:spcBef>
              <a:spcAft>
                <a:spcPts val="0"/>
              </a:spcAft>
              <a:buSzPts val="1800"/>
              <a:buChar char="●"/>
            </a:pPr>
            <a:r>
              <a:rPr lang="en" sz="1800"/>
              <a:t>Cathay operates in a region with the biggest growth in the industry but who also needs to be very mindful of the impact on the environment</a:t>
            </a:r>
            <a:endParaRPr sz="1800"/>
          </a:p>
          <a:p>
            <a:pPr indent="-342900" lvl="0" marL="457200" rtl="0" algn="l">
              <a:spcBef>
                <a:spcPts val="0"/>
              </a:spcBef>
              <a:spcAft>
                <a:spcPts val="0"/>
              </a:spcAft>
              <a:buSzPts val="1800"/>
              <a:buChar char="●"/>
            </a:pPr>
            <a:r>
              <a:rPr lang="en" sz="1800"/>
              <a:t>Cathay’s mission is to become the world’s best airline with a strategy to improve flight operations, to make flights more fuel efficient, and to improve customer interactions.</a:t>
            </a:r>
            <a:endParaRPr sz="1800"/>
          </a:p>
          <a:p>
            <a:pPr indent="-342900" lvl="0" marL="457200" rtl="0" algn="l">
              <a:spcBef>
                <a:spcPts val="0"/>
              </a:spcBef>
              <a:spcAft>
                <a:spcPts val="0"/>
              </a:spcAft>
              <a:buSzPts val="1800"/>
              <a:buChar char="●"/>
            </a:pPr>
            <a:r>
              <a:rPr lang="en" sz="1800"/>
              <a:t>Cathay Pacific has modernized their legacy infrastructure with OpenShift running in a hybrid cloud environment based on OpenStack and AWS. </a:t>
            </a:r>
            <a:endParaRPr sz="1800"/>
          </a:p>
          <a:p>
            <a:pPr indent="-342900" lvl="0" marL="457200" rtl="0" algn="l">
              <a:spcBef>
                <a:spcPts val="0"/>
              </a:spcBef>
              <a:spcAft>
                <a:spcPts val="0"/>
              </a:spcAft>
              <a:buSzPts val="1800"/>
              <a:buChar char="●"/>
            </a:pPr>
            <a:r>
              <a:rPr lang="en" sz="1800"/>
              <a:t>OpenShift supports all business to consumer applications which allows them to deliver value to customers faster.</a:t>
            </a:r>
            <a:endParaRPr sz="1800"/>
          </a:p>
          <a:p>
            <a:pPr indent="-342900" lvl="0" marL="457200" rtl="0" algn="l">
              <a:spcBef>
                <a:spcPts val="0"/>
              </a:spcBef>
              <a:spcAft>
                <a:spcPts val="0"/>
              </a:spcAft>
              <a:buSzPts val="1800"/>
              <a:buChar char="●"/>
            </a:pPr>
            <a:r>
              <a:rPr lang="en" sz="1800">
                <a:solidFill>
                  <a:schemeClr val="dk1"/>
                </a:solidFill>
              </a:rPr>
              <a:t>Cathay can deploy new services in 30-60 minutes and the infrastructure required in only 5 seconds, for example to run marketing promotions based on seat availability.</a:t>
            </a:r>
            <a:endParaRPr sz="1800">
              <a:solidFill>
                <a:schemeClr val="dk1"/>
              </a:solidFill>
            </a:endParaRPr>
          </a:p>
          <a:p>
            <a:pPr indent="-342900" lvl="0" marL="457200" rtl="0" algn="l">
              <a:spcBef>
                <a:spcPts val="0"/>
              </a:spcBef>
              <a:spcAft>
                <a:spcPts val="0"/>
              </a:spcAft>
              <a:buSzPts val="1800"/>
              <a:buChar char="●"/>
            </a:pPr>
            <a:r>
              <a:rPr lang="en" sz="1800"/>
              <a:t>In last year (2018), Cathay Pacific won the award in the best airline category, best entertainment, and best economy class</a:t>
            </a:r>
            <a:endParaRPr sz="1800"/>
          </a:p>
          <a:p>
            <a:pPr indent="0" lvl="0" marL="0" rtl="0" algn="l">
              <a:spcBef>
                <a:spcPts val="0"/>
              </a:spcBef>
              <a:spcAft>
                <a:spcPts val="0"/>
              </a:spcAft>
              <a:buNone/>
            </a:pPr>
            <a:r>
              <a:t/>
            </a:r>
            <a:endParaRPr sz="18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3" name="Shape 1203"/>
        <p:cNvGrpSpPr/>
        <p:nvPr/>
      </p:nvGrpSpPr>
      <p:grpSpPr>
        <a:xfrm>
          <a:off x="0" y="0"/>
          <a:ext cx="0" cy="0"/>
          <a:chOff x="0" y="0"/>
          <a:chExt cx="0" cy="0"/>
        </a:xfrm>
      </p:grpSpPr>
      <p:sp>
        <p:nvSpPr>
          <p:cNvPr id="1204" name="Google Shape;1204;g59b43f738e_7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59b43f738e_7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Last but not least, we should also talk about how OpenShift 4 enables developers to innovate and build next-generation applications in new ways.</a:t>
            </a:r>
            <a:endParaRPr sz="18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59b43f738e_7_7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59b43f738e_7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we hear from customers around the world is that their ability to create value for their end customers, both internal and external, depends on your ability to deliver applications faster.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It’s really your ability to be great at application development and app delivery to differentiate your business, engage customers, and find new ways to create value that could turn into revenue opportunities.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For example, the CEO of Volkswagen says that there are now more than 10 Million lines of code going into the average car, probably more than what’s in your smart phone. </a:t>
            </a:r>
            <a:endParaRPr/>
          </a:p>
          <a:p>
            <a:pPr indent="0" lvl="0" marL="0" rtl="0" algn="l">
              <a:spcBef>
                <a:spcPts val="0"/>
              </a:spcBef>
              <a:spcAft>
                <a:spcPts val="0"/>
              </a:spcAft>
              <a:buClr>
                <a:schemeClr val="dk1"/>
              </a:buClr>
              <a:buSzPts val="1100"/>
              <a:buFont typeface="Arial"/>
              <a:buNone/>
            </a:pPr>
            <a:r>
              <a:rPr lang="en"/>
              <a:t>Best Buy uses a combination of customer-facing mobile apps, brick-and-mortar and services strategies to thrive in the face of Amazon.  </a:t>
            </a:r>
            <a:endParaRPr/>
          </a:p>
          <a:p>
            <a:pPr indent="0" lvl="0" marL="0" rtl="0" algn="l">
              <a:spcBef>
                <a:spcPts val="0"/>
              </a:spcBef>
              <a:spcAft>
                <a:spcPts val="0"/>
              </a:spcAft>
              <a:buClr>
                <a:schemeClr val="dk1"/>
              </a:buClr>
              <a:buSzPts val="1100"/>
              <a:buFont typeface="Arial"/>
              <a:buNone/>
            </a:pPr>
            <a:r>
              <a:rPr lang="en"/>
              <a:t>And even GE Digital has adopted what they call Kubernetes-as-a-service to enable developers to innovate across their organization.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Containers and Kubernetes fundamentally enable DevOps, microservices and cloud-native application development, and we’d like to think that OpenShift is the best platform to deliver applications across the hybrid cloud.</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59b43f738e_45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59b43f738e_4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IS A MAP OF ALL THE CLOUD-NATIVE COMPONENTS YOU NEED TO CHOOSE FROM IN ORDER TO RUN CONTAINERS IN PRODUCTION</a:t>
            </a:r>
            <a:r>
              <a:rPr lang="en"/>
              <a:t>. It’s compiled by the Cloud Native Computing Foundation, the same open source governing body that is home to Kubernetes (which was its first project). It covers everything from infrastructure through application / developer services, as well as observability tools for the whole stack. It gets bigger and more complicated every few weeks, when a new revision rolls out. (Side note: this does not include serverless frameworks - that’s an entirely separate map)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Latest version of this map is always here:  </a:t>
            </a:r>
            <a:r>
              <a:rPr lang="en" u="sng">
                <a:solidFill>
                  <a:schemeClr val="hlink"/>
                </a:solidFill>
                <a:hlinkClick r:id="rId2"/>
              </a:rPr>
              <a:t>https://github.com/cncf/landscape</a:t>
            </a:r>
            <a:r>
              <a:rPr lang="en"/>
              <a: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Google Shape;1218;g59b43f738e_45_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59b43f738e_4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Anyone building their own container platform will have to vet, test, and select individual technologies throughout the stack</a:t>
            </a:r>
            <a:r>
              <a:rPr lang="en"/>
              <a:t>, keep up with each component individually throughout its lifecycle, and make sure that they all work together. Red Hat OpenShift does this work for you - we test and support the whole stack, including validated integrations for networking, storage, metrics, logging / monitoring, ingress, authentication / authorization, languages, frameworks, middleware, and databases.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4" name="Shape 1224"/>
        <p:cNvGrpSpPr/>
        <p:nvPr/>
      </p:nvGrpSpPr>
      <p:grpSpPr>
        <a:xfrm>
          <a:off x="0" y="0"/>
          <a:ext cx="0" cy="0"/>
          <a:chOff x="0" y="0"/>
          <a:chExt cx="0" cy="0"/>
        </a:xfrm>
      </p:grpSpPr>
      <p:sp>
        <p:nvSpPr>
          <p:cNvPr id="1225" name="Google Shape;1225;g59b43f738e_7_47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59b43f738e_7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matter what architecture you choose for your applications, what programming language the developers find most useful and what services you want to use as building blocks, OpenShift provides a single and consistent development model across the build, test, deploy, monitor, and review lifecycle of the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Self-service infrastructure:</a:t>
            </a:r>
            <a:r>
              <a:rPr lang="en"/>
              <a:t> let’s developers provision what they need on-demand and skip waiting for hours, days and sometimes weeks for infrastructure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Consistent environments:</a:t>
            </a:r>
            <a:r>
              <a:rPr lang="en"/>
              <a:t> OpenShift makes sure the environment provisioned for developers and across the lifecycle of the application is consistent from the operating system, to libraries, runtime version (e.g. Java runtime) and even the application runtime in use (e.g. tomcat) in order to remove the risks originated from inconsistent environments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Automated build and deployment:</a:t>
            </a:r>
            <a:r>
              <a:rPr lang="en"/>
              <a:t> OpenShift gives a choice to developers, to build their containerized applications themselves or to have the platform build containers from the application source code or even binaries. The platform then automated deployment of these applications across the infrastructure based on the characteristic that the team has defined for the apps such as how much resources should get allocated and where on the infrastructure they should get deployed to be compliant with third-party licenses.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Continuous delivery pipelines:</a:t>
            </a:r>
            <a:r>
              <a:rPr lang="en"/>
              <a:t> OpenShift provides out-of-the-box support for CI/CD pipelines so that development teams can automated every step of the application delivery process and make sure it’s executed on every change that is made to the code or configuration of the application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Configuration management:</a:t>
            </a:r>
            <a:r>
              <a:rPr lang="en"/>
              <a:t> configuration and sensitive data management is built-in in the platform to ensure consistent and environment agnostic application configuration is provided to the application no matter what technologies is used to build the application and which environment it is deployed.</a:t>
            </a:r>
            <a:br>
              <a:rPr lang="en"/>
            </a:br>
            <a:br>
              <a:rPr lang="en"/>
            </a:br>
            <a:r>
              <a:rPr b="1" lang="en"/>
              <a:t>Application logs &amp; metrics:</a:t>
            </a:r>
            <a:r>
              <a:rPr lang="en"/>
              <a:t> rapid feedback is an important aspect of application development. OpenShift integrated monitoring and log management provides immediate metrics back to developers in order for them to study how the application is behaving across changes and be able to fix issues as early as possible in the application lifecycle.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6" name="Shape 1276"/>
        <p:cNvGrpSpPr/>
        <p:nvPr/>
      </p:nvGrpSpPr>
      <p:grpSpPr>
        <a:xfrm>
          <a:off x="0" y="0"/>
          <a:ext cx="0" cy="0"/>
          <a:chOff x="0" y="0"/>
          <a:chExt cx="0" cy="0"/>
        </a:xfrm>
      </p:grpSpPr>
      <p:sp>
        <p:nvSpPr>
          <p:cNvPr id="1277" name="Google Shape;1277;g59b43f738e_7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59b43f738e_7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As we discussed before, OpenShift supports a very broad range of application types and frameworks.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Service Mesh and Serverless are exciting technologies that make it easier to build and run microservices architectures and we support both in OpenShift 4.</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Service Mesh provides networking capabilities at the application layer so that application components can discover services and communicate with one another.  OpenShift also supports monitoring and tracing of inter-application network traffic using Kiali, Jaeger and Istio framework underneath.</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Serverless is less mature at this stage and we have announced support for a number of event sources on the knative framework including Azure Functions, OpenWhisk and Camel K.</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Google Shape;1296;g59b43f738e_7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59b43f738e_7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In terms of developer tools, CodeReady Workspaces provides an Eclipse Che-based developer IDE that is tightly integrated with OpenShift.  CodeReady Workspaces provides support for development teams to build applications together.</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But even if you’re using Visual Studio Code, Intelli-J or any other IDE, OpenShift plug ins allow you to use your existing tools yet deploy your apps on OpenShift.</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And for command line users, odo gives you a very powerful CLI to deploy applications on the command line.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g59b43f738e_7_56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59b43f738e_7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There are some key advantages to using CodeReady workspaces with OpenShift.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ACCELERATE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ONBOARDING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Pre-configured and shareable dev workspaces with all tools pre-installed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CONSISTENT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WORKSPACES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Identical workspaces to remove “works on my machine” syndrome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PROTECT SOURCE CODE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 code on the hard-to-secure developer and personal laptops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Google Shape;1338;g59b43f738e_7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59b43f738e_7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434343"/>
                </a:solidFill>
              </a:rPr>
              <a:t>Source: </a:t>
            </a:r>
            <a:r>
              <a:rPr lang="en" sz="1200" u="sng">
                <a:solidFill>
                  <a:srgbClr val="434343"/>
                </a:solidFill>
                <a:latin typeface="Overpass"/>
                <a:ea typeface="Overpass"/>
                <a:cs typeface="Overpass"/>
                <a:sym typeface="Overpass"/>
                <a:hlinkClick r:id="rId2"/>
              </a:rPr>
              <a:t>https://www.emiratesnbd.com/en/personal-banking/ways-of-banking/mobile-banking/whatsapp-banking/</a:t>
            </a:r>
            <a:endParaRPr sz="1200">
              <a:solidFill>
                <a:srgbClr val="434343"/>
              </a:solidFill>
              <a:latin typeface="Overpass Light"/>
              <a:ea typeface="Overpass Light"/>
              <a:cs typeface="Overpass Light"/>
              <a:sym typeface="Overpass Light"/>
            </a:endParaRPr>
          </a:p>
          <a:p>
            <a:pPr indent="0" lvl="0" marL="0" rtl="0" algn="l">
              <a:spcBef>
                <a:spcPts val="0"/>
              </a:spcBef>
              <a:spcAft>
                <a:spcPts val="0"/>
              </a:spcAft>
              <a:buClr>
                <a:schemeClr val="dk1"/>
              </a:buClr>
              <a:buSzPts val="1100"/>
              <a:buFont typeface="Arial"/>
              <a:buNone/>
            </a:pPr>
            <a:r>
              <a:rPr lang="en" sz="1200" u="sng">
                <a:solidFill>
                  <a:schemeClr val="hlink"/>
                </a:solidFill>
                <a:latin typeface="Overpass Light"/>
                <a:ea typeface="Overpass Light"/>
                <a:cs typeface="Overpass Light"/>
                <a:sym typeface="Overpass Light"/>
                <a:hlinkClick r:id="rId3"/>
              </a:rPr>
              <a:t>https://youtu.be/FUu4kMc0PL8?t=5075</a:t>
            </a:r>
            <a:r>
              <a:rPr lang="en" sz="1200">
                <a:solidFill>
                  <a:srgbClr val="434343"/>
                </a:solidFill>
                <a:latin typeface="Overpass Light"/>
                <a:ea typeface="Overpass Light"/>
                <a:cs typeface="Overpass Light"/>
                <a:sym typeface="Overpass Light"/>
              </a:rPr>
              <a:t> </a:t>
            </a:r>
            <a:endParaRPr sz="1200">
              <a:solidFill>
                <a:srgbClr val="434343"/>
              </a:solidFill>
              <a:latin typeface="Overpass Light"/>
              <a:ea typeface="Overpass Light"/>
              <a:cs typeface="Overpass Light"/>
              <a:sym typeface="Overpass Light"/>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t>In Banking and Financial Services</a:t>
            </a:r>
            <a:endParaRPr sz="1800"/>
          </a:p>
          <a:p>
            <a:pPr indent="-342900" lvl="0" marL="457200" rtl="0" algn="l">
              <a:spcBef>
                <a:spcPts val="0"/>
              </a:spcBef>
              <a:spcAft>
                <a:spcPts val="0"/>
              </a:spcAft>
              <a:buSzPts val="1800"/>
              <a:buChar char="●"/>
            </a:pPr>
            <a:r>
              <a:rPr lang="en" sz="1800"/>
              <a:t>Emirates NBD is undergoing a 4 year digital transformation project and trying to change the culture of the bank.</a:t>
            </a:r>
            <a:endParaRPr sz="1800"/>
          </a:p>
          <a:p>
            <a:pPr indent="-342900" lvl="0" marL="457200" rtl="0" algn="l">
              <a:spcBef>
                <a:spcPts val="0"/>
              </a:spcBef>
              <a:spcAft>
                <a:spcPts val="0"/>
              </a:spcAft>
              <a:buSzPts val="1800"/>
              <a:buChar char="●"/>
            </a:pPr>
            <a:r>
              <a:rPr lang="en" sz="1800"/>
              <a:t>By moving their banking infrastructure onto a private cloud built with OpenShift, Emirates NBD can now change and innovate at speed, and deliver new services in days, not months or years.</a:t>
            </a:r>
            <a:endParaRPr sz="1800"/>
          </a:p>
          <a:p>
            <a:pPr indent="-342900" lvl="0" marL="457200" rtl="0" algn="l">
              <a:spcBef>
                <a:spcPts val="0"/>
              </a:spcBef>
              <a:spcAft>
                <a:spcPts val="0"/>
              </a:spcAft>
              <a:buSzPts val="1800"/>
              <a:buChar char="●"/>
            </a:pPr>
            <a:r>
              <a:rPr lang="en" sz="1800"/>
              <a:t>For example, the Whatsapp digital banking app was built with plug and play APIs and deployed on their private cloud in only 3 days.</a:t>
            </a:r>
            <a:endParaRPr sz="1800"/>
          </a:p>
          <a:p>
            <a:pPr indent="-342900" lvl="0" marL="457200" rtl="0" algn="l">
              <a:spcBef>
                <a:spcPts val="0"/>
              </a:spcBef>
              <a:spcAft>
                <a:spcPts val="0"/>
              </a:spcAft>
              <a:buSzPts val="1800"/>
              <a:buChar char="●"/>
            </a:pPr>
            <a:r>
              <a:rPr lang="en" sz="1800"/>
              <a:t>Going forward, Emirates NBD is pushing innovation boundaries such as realtime banking built on Kafka and more personalized services.</a:t>
            </a:r>
            <a:endParaRPr sz="18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4" name="Shape 1344"/>
        <p:cNvGrpSpPr/>
        <p:nvPr/>
      </p:nvGrpSpPr>
      <p:grpSpPr>
        <a:xfrm>
          <a:off x="0" y="0"/>
          <a:ext cx="0" cy="0"/>
          <a:chOff x="0" y="0"/>
          <a:chExt cx="0" cy="0"/>
        </a:xfrm>
      </p:grpSpPr>
      <p:sp>
        <p:nvSpPr>
          <p:cNvPr id="1345" name="Google Shape;1345;g59b43f738e_7_64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59b43f738e_7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Our customers are doing amazing, innovative things.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Lufthansa Technik is building entirely new, real-time, data-stream businesses from scratch. </a:t>
            </a:r>
            <a:r>
              <a:rPr lang="en">
                <a:solidFill>
                  <a:schemeClr val="dk1"/>
                </a:solidFill>
              </a:rPr>
              <a:t>Using Red Hat OpenShift, Lufthansa Technik developed an entirely new product and business line to make airline operations safer and more reliable. AVIATAR customers can track their airline fleet and operations in real-time, and receive estimates for task and milestone completions. It’s a hybrid cloud (Azure + private datacenter) solution, built and delivered with containers and Kubernetes through Red Hat OpenShift.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2"/>
              </a:rPr>
              <a:t>https://www.redhat.com/en/success-stories/lufthansa-technik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Alternate customer references: Vorwork, Smartbow, iSmart [</a:t>
            </a:r>
            <a:r>
              <a:rPr b="1" lang="en">
                <a:solidFill>
                  <a:schemeClr val="dk1"/>
                </a:solidFill>
              </a:rPr>
              <a:t>Kathryn</a:t>
            </a:r>
            <a:r>
              <a:rPr lang="en">
                <a:solidFill>
                  <a:schemeClr val="dk1"/>
                </a:solidFill>
              </a:rPr>
              <a:t> to make these slides when the deck is closer to finished, for field to swap in/out]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2" name="Shape 1352"/>
        <p:cNvGrpSpPr/>
        <p:nvPr/>
      </p:nvGrpSpPr>
      <p:grpSpPr>
        <a:xfrm>
          <a:off x="0" y="0"/>
          <a:ext cx="0" cy="0"/>
          <a:chOff x="0" y="0"/>
          <a:chExt cx="0" cy="0"/>
        </a:xfrm>
      </p:grpSpPr>
      <p:sp>
        <p:nvSpPr>
          <p:cNvPr id="1353" name="Google Shape;1353;g59b43f738e_7_64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59b43f738e_7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customer results have been documented and quantified.  The business value of OpenShift is real to our customers. These metrics are how our customers are describing their outcomes to IDC and are available for you to review as you make your decision on how to move your organization forward.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4" name="Shape 1374"/>
        <p:cNvGrpSpPr/>
        <p:nvPr/>
      </p:nvGrpSpPr>
      <p:grpSpPr>
        <a:xfrm>
          <a:off x="0" y="0"/>
          <a:ext cx="0" cy="0"/>
          <a:chOff x="0" y="0"/>
          <a:chExt cx="0" cy="0"/>
        </a:xfrm>
      </p:grpSpPr>
      <p:sp>
        <p:nvSpPr>
          <p:cNvPr id="1375" name="Google Shape;1375;g5b91aae37e_4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5b91aae37e_4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But there are many more benefits:</a:t>
            </a:r>
            <a:endParaRPr sz="1800"/>
          </a:p>
          <a:p>
            <a:pPr indent="-342900" lvl="0" marL="457200" rtl="0" algn="l">
              <a:spcBef>
                <a:spcPts val="0"/>
              </a:spcBef>
              <a:spcAft>
                <a:spcPts val="0"/>
              </a:spcAft>
              <a:buSzPts val="1800"/>
              <a:buChar char="●"/>
            </a:pPr>
            <a:r>
              <a:rPr lang="en" sz="1800"/>
              <a:t>Cathay Pacific has truly become a digitally advanced organization pushing hundreds of production updates every day.</a:t>
            </a:r>
            <a:endParaRPr sz="1800"/>
          </a:p>
          <a:p>
            <a:pPr indent="-342900" lvl="0" marL="457200" rtl="0" algn="l">
              <a:spcBef>
                <a:spcPts val="0"/>
              </a:spcBef>
              <a:spcAft>
                <a:spcPts val="0"/>
              </a:spcAft>
              <a:buSzPts val="1800"/>
              <a:buChar char="●"/>
            </a:pPr>
            <a:r>
              <a:rPr lang="en" sz="1800"/>
              <a:t>Hilton Hotels is delivering new capabilities and features with their OpenShift platform running on AWS in days instead of months.</a:t>
            </a:r>
            <a:endParaRPr sz="1800"/>
          </a:p>
          <a:p>
            <a:pPr indent="-342900" lvl="0" marL="457200" rtl="0" algn="l">
              <a:spcBef>
                <a:spcPts val="0"/>
              </a:spcBef>
              <a:spcAft>
                <a:spcPts val="0"/>
              </a:spcAft>
              <a:buSzPts val="1800"/>
              <a:buChar char="●"/>
            </a:pPr>
            <a:r>
              <a:rPr lang="en" sz="1800"/>
              <a:t>And Amsterdam Schiphol airport has implemented a multi-cloud platform spanning their own datacenter, AWS and Azure that resulted in a 50% reduction in development time for their APIs and services.</a:t>
            </a:r>
            <a:endParaRPr sz="18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5b90082f8c_5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b90082f8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Creating value for both external and internal customers depends on your ability to deliver applications faster.</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We believe that containers, Kubernetes and Devops are the key ingredients that a modern application platform should be based on that allows you to transform your traditional apps, build cloud-native applications and also experiment with analytics, machine learning and serverless applications.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This application platform needs to provide a consistent way for both developers and operations teams to collaborate across all deployment footprints, from Edge and air gapped environments to infrastructure you have in your own datacenter and all the way to the hybrid cloud.</a:t>
            </a:r>
            <a:endParaRPr sz="1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0" name="Shape 1390"/>
        <p:cNvGrpSpPr/>
        <p:nvPr/>
      </p:nvGrpSpPr>
      <p:grpSpPr>
        <a:xfrm>
          <a:off x="0" y="0"/>
          <a:ext cx="0" cy="0"/>
          <a:chOff x="0" y="0"/>
          <a:chExt cx="0" cy="0"/>
        </a:xfrm>
      </p:grpSpPr>
      <p:sp>
        <p:nvSpPr>
          <p:cNvPr id="1391" name="Google Shape;1391;g59b43f738e_7_66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59b43f738e_7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OpenShift is a single product with 3 consumption models to give a choice to customers in order to balance the level of productivity and operational efforts versus the level control they need in the platform.</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OpenShift Dedicated:</a:t>
            </a:r>
            <a:r>
              <a:rPr lang="en"/>
              <a:t> a professionally managed, enterprise-grade Kubernetes by Red Hat on one of the public clouds (Amazon Web Services, Google Cloud Platform and Microsoft Azure) and dedicated to a single customer with custom setups for private networks, etc</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Azure Red Hat OpenShift: </a:t>
            </a:r>
            <a:r>
              <a:rPr lang="en"/>
              <a:t>Jointly engineered, operated, and supported by both Microsoft and Red Hat with an integrated support experience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OpenShift Container Platform:</a:t>
            </a:r>
            <a:r>
              <a:rPr lang="en"/>
              <a:t> secure Kubernetes platform on your own infrastructure. Build, deploy and manage your container-based applications consistently across cloud and on-premise infrastructure.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g59b43f738e_7_68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59b43f738e_7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more information about the Red Hat Consulting Container Adoption Program, see the </a:t>
            </a:r>
            <a:r>
              <a:rPr lang="en" u="sng">
                <a:solidFill>
                  <a:srgbClr val="0097A7"/>
                </a:solidFill>
                <a:hlinkClick r:id="rId2"/>
              </a:rPr>
              <a:t>Business Presentation</a:t>
            </a:r>
            <a:r>
              <a:rPr lang="en">
                <a:solidFill>
                  <a:schemeClr val="dk1"/>
                </a:solidFill>
              </a:rPr>
              <a:t>, </a:t>
            </a:r>
            <a:r>
              <a:rPr lang="en" u="sng">
                <a:solidFill>
                  <a:srgbClr val="0097A7"/>
                </a:solidFill>
                <a:hlinkClick r:id="rId3"/>
              </a:rPr>
              <a:t>Technical Presentation</a:t>
            </a:r>
            <a:r>
              <a:rPr lang="en">
                <a:solidFill>
                  <a:schemeClr val="dk1"/>
                </a:solidFill>
              </a:rPr>
              <a:t>, and </a:t>
            </a:r>
            <a:r>
              <a:rPr lang="en" u="sng">
                <a:solidFill>
                  <a:srgbClr val="0097A7"/>
                </a:solidFill>
                <a:hlinkClick r:id="rId4"/>
              </a:rPr>
              <a:t>internal-only Sales Enablement</a:t>
            </a:r>
            <a:r>
              <a:rPr lang="en">
                <a:solidFill>
                  <a:schemeClr val="dk1"/>
                </a:solidFill>
              </a:rPr>
              <a:t> decks.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details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8" name="Shape 1438"/>
        <p:cNvGrpSpPr/>
        <p:nvPr/>
      </p:nvGrpSpPr>
      <p:grpSpPr>
        <a:xfrm>
          <a:off x="0" y="0"/>
          <a:ext cx="0" cy="0"/>
          <a:chOff x="0" y="0"/>
          <a:chExt cx="0" cy="0"/>
        </a:xfrm>
      </p:grpSpPr>
      <p:sp>
        <p:nvSpPr>
          <p:cNvPr id="1439" name="Google Shape;1439;g59b43f738e_7_71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59b43f738e_7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Code</a:t>
            </a:r>
            <a:r>
              <a:rPr lang="en"/>
              <a:t> </a:t>
            </a:r>
            <a:endParaRPr/>
          </a:p>
          <a:p>
            <a:pPr indent="0" lvl="0" marL="0" rtl="0" algn="l">
              <a:spcBef>
                <a:spcPts val="0"/>
              </a:spcBef>
              <a:spcAft>
                <a:spcPts val="0"/>
              </a:spcAft>
              <a:buNone/>
            </a:pPr>
            <a:r>
              <a:rPr lang="en"/>
              <a:t>Red Hat is one of the leading contributors to Kubernetes, next to Google</a:t>
            </a:r>
            <a:endParaRPr/>
          </a:p>
          <a:p>
            <a:pPr indent="0" lvl="0" marL="0" rtl="0" algn="l">
              <a:spcBef>
                <a:spcPts val="0"/>
              </a:spcBef>
              <a:spcAft>
                <a:spcPts val="0"/>
              </a:spcAft>
              <a:buNone/>
            </a:pPr>
            <a:r>
              <a:rPr lang="en"/>
              <a:t>Red Hat and CoreOS have also provided key features to upstream Kubernetes, including:</a:t>
            </a:r>
            <a:endParaRPr/>
          </a:p>
          <a:p>
            <a:pPr indent="-317500" lvl="0" marL="457200" rtl="0" algn="l">
              <a:spcBef>
                <a:spcPts val="0"/>
              </a:spcBef>
              <a:spcAft>
                <a:spcPts val="0"/>
              </a:spcAft>
              <a:buSzPts val="1400"/>
              <a:buChar char="-"/>
            </a:pPr>
            <a:r>
              <a:rPr lang="en"/>
              <a:t>Operators, for streamlined packaging, deployment, and management of Kubernetes applications (enabling automated operations)</a:t>
            </a:r>
            <a:endParaRPr/>
          </a:p>
          <a:p>
            <a:pPr indent="-317500" lvl="0" marL="457200" rtl="0" algn="l">
              <a:spcBef>
                <a:spcPts val="0"/>
              </a:spcBef>
              <a:spcAft>
                <a:spcPts val="0"/>
              </a:spcAft>
              <a:buSzPts val="1400"/>
              <a:buChar char="-"/>
            </a:pPr>
            <a:r>
              <a:rPr lang="en"/>
              <a:t>etcd (through CoreOS), the “brain” of Kubernetes, which provides configuration and service discovery across clusters</a:t>
            </a:r>
            <a:endParaRPr/>
          </a:p>
          <a:p>
            <a:pPr indent="-317500" lvl="0" marL="457200" rtl="0" algn="l">
              <a:spcBef>
                <a:spcPts val="0"/>
              </a:spcBef>
              <a:spcAft>
                <a:spcPts val="0"/>
              </a:spcAft>
              <a:buSzPts val="1400"/>
              <a:buChar char="-"/>
            </a:pPr>
            <a:r>
              <a:rPr lang="en"/>
              <a:t>StatefulSets, for managing stateful applications - a huge improvement over ephemeral containers</a:t>
            </a:r>
            <a:endParaRPr/>
          </a:p>
          <a:p>
            <a:pPr indent="-317500" lvl="0" marL="457200" rtl="0" algn="l">
              <a:spcBef>
                <a:spcPts val="0"/>
              </a:spcBef>
              <a:spcAft>
                <a:spcPts val="0"/>
              </a:spcAft>
              <a:buSzPts val="1400"/>
              <a:buChar char="-"/>
            </a:pPr>
            <a:r>
              <a:rPr lang="en"/>
              <a:t>Role-based access control (RBAC), a must-have for enterprise implementations</a:t>
            </a:r>
            <a:endParaRPr/>
          </a:p>
          <a:p>
            <a:pPr indent="0" lvl="0" marL="0" rtl="0" algn="l">
              <a:spcBef>
                <a:spcPts val="0"/>
              </a:spcBef>
              <a:spcAft>
                <a:spcPts val="0"/>
              </a:spcAft>
              <a:buNone/>
            </a:pPr>
            <a:r>
              <a:rPr b="1" lang="en"/>
              <a:t>Customers </a:t>
            </a:r>
            <a:r>
              <a:rPr lang="en"/>
              <a:t>OpenShift is one of the earliest Kubernetes platforms available in the market, and was released as Kubernetes went GA with v1.0 in June 2015. This means we have more experience supporting customers running Kubernetes than any other vendor. And we run Kubernetes ourselves, with our hosted Online and Dedicated services. </a:t>
            </a:r>
            <a:endParaRPr/>
          </a:p>
          <a:p>
            <a:pPr indent="0" lvl="0" marL="0" rtl="0" algn="l">
              <a:spcBef>
                <a:spcPts val="0"/>
              </a:spcBef>
              <a:spcAft>
                <a:spcPts val="0"/>
              </a:spcAft>
              <a:buNone/>
            </a:pPr>
            <a:r>
              <a:rPr b="1" lang="en"/>
              <a:t>Cloud / Community </a:t>
            </a:r>
            <a:r>
              <a:rPr lang="en"/>
              <a:t>One of the great benefits of Kubernetes and OpenShift is its ability to deploy and run anywhere. We work closely with partners to ensure that OpenShift runs smoothly in the cloud, including key partnerships with Microsoft Azure (which whom we work to develop Windows capabilities, and to offer a co-managed OpenShift offering) and AWS (with whom we’ve done key work on the Kubernetes Service catalog, and made AWS services available by default from within OpenShift). In addition to cloud providers, we provide certified, secure container images through the Red Hat Container Catalog from dozens of ISV partners. </a:t>
            </a:r>
            <a:endParaRPr/>
          </a:p>
          <a:p>
            <a:pPr indent="0" lvl="0" marL="0" rtl="0" algn="l">
              <a:spcBef>
                <a:spcPts val="0"/>
              </a:spcBef>
              <a:spcAft>
                <a:spcPts val="0"/>
              </a:spcAft>
              <a:buNone/>
            </a:pPr>
            <a:r>
              <a:rPr b="1" lang="en"/>
              <a:t>Comprehensive [Container portfolio]: </a:t>
            </a:r>
            <a:r>
              <a:rPr lang="en">
                <a:solidFill>
                  <a:schemeClr val="dk1"/>
                </a:solidFill>
                <a:latin typeface="Overpass"/>
                <a:ea typeface="Overpass"/>
                <a:cs typeface="Overpass"/>
                <a:sym typeface="Overpass"/>
              </a:rPr>
              <a:t>Our comprehensive portfolio of container products and services includes developer tools, security, application services, storage, &amp; management.</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0" name="Shape 1490"/>
        <p:cNvGrpSpPr/>
        <p:nvPr/>
      </p:nvGrpSpPr>
      <p:grpSpPr>
        <a:xfrm>
          <a:off x="0" y="0"/>
          <a:ext cx="0" cy="0"/>
          <a:chOff x="0" y="0"/>
          <a:chExt cx="0" cy="0"/>
        </a:xfrm>
      </p:grpSpPr>
      <p:sp>
        <p:nvSpPr>
          <p:cNvPr id="1491" name="Google Shape;1491;g59b43f738e_7_76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59b43f738e_7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Red Hat OpenShift has been designed to address the primary concerns organizations have about adopting containers and Kubernetes.  It is a trusted enterprise Kubernetes platform that also helps to address container security concerns.  Full-stack automated operations enable OpenShift to help to improve management and consumption of a container platform.  And developers can ultimately get applications to production sooner to realize the business results you need.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9" name="Shape 1499"/>
        <p:cNvGrpSpPr/>
        <p:nvPr/>
      </p:nvGrpSpPr>
      <p:grpSpPr>
        <a:xfrm>
          <a:off x="0" y="0"/>
          <a:ext cx="0" cy="0"/>
          <a:chOff x="0" y="0"/>
          <a:chExt cx="0" cy="0"/>
        </a:xfrm>
      </p:grpSpPr>
      <p:sp>
        <p:nvSpPr>
          <p:cNvPr id="1500" name="Google Shape;1500;g59b43f738e_7_77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59b43f738e_7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g5b91aae37e_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5b91aae37e_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https://blog.openshift.com/how-volkswagen-tests-autonomous-cars-with-gpus-and-openshift/</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Autonomous driving and connected cars are on the forefront of their thinking</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The traditional way of integration testing of the hardware for the cars was inefficient and time consuming</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OpenShift is allowing them to spawn virtual test environments for their hardware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The time savings for them was immeasurable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Literally, anything they dream up -- they can easily simulate virtually now</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This results in significant cost savings for both OPEX and CAPEX</a:t>
            </a:r>
            <a:endParaRPr sz="1800">
              <a:solidFill>
                <a:schemeClr val="dk1"/>
              </a:solidFill>
            </a:endParaRPr>
          </a:p>
          <a:p>
            <a:pPr indent="0" lvl="0" marL="0" rtl="0" algn="l">
              <a:spcBef>
                <a:spcPts val="0"/>
              </a:spcBef>
              <a:spcAft>
                <a:spcPts val="0"/>
              </a:spcAft>
              <a:buNone/>
            </a:pPr>
            <a:r>
              <a:t/>
            </a: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59b43f738e_7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59b43f738e_7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As we look at how our customers round the globe are using OpenShift, we find solutions that span a broad range of use cases.  As you glance through this slide, you see that very notable companies are using OpenShift to solve a variety of their digital transformation needs. From efforts in modernizing their legacy applications through creating Internet-of-Things solutions, these organizations are leveraging OpenShift to deploy containerized solutions that are transforming the way they do business. Companies like HCA are fighting Sepsis in their hospitals to reduce the number of preventable deaths from the condition.  Emirates NBD is changing the face of mobile banking for their customers.  And Cathay Pacific is improving their customer experience by migrating legacy applications into a more agile, containerized model.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59b43f738e_7_12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59b43f738e_7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guiding principles behind OpenShift can be categorized into four areas: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Innovation is happening in Open Source communities, and Red Hat is the best positioned company to help contribute and grow those community, as well as bring the value of that innovation to customers.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While customers have demands to run applications in many clouds, they also want to reduce the amount of operational complexity that comes from multi-cloud strategy. OpenShift enables customers to have a consistent development and operational experience across any combination of clouds (public and private).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As we’ve learned over the years, there is no single profile of a developer or the way that developers want to get applications into production. So OpenShift is flexible to enable many ways to empower developers and allow many types of applications on the platform.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59b43f738e_7_15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59b43f738e_7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is how we address container adoption challenges in OpenShift, and what is the value that OpenShift provides in each of these categories.</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We take container security very seriously and take a holistic approach to deliver what we call a trusted enterprise Kubernetes platform. As you know, containers are Linux, and so is Kubernetes.  And because we also provide RHEL which is trusted by 1,000s of Enterprises worldwide we can deliver a secure platform across the stack and stand behind it with long-term support.</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We recognize that keeping up with the frequent upstream releases can be challenging and we’re investing in automated capabilities like the operator framework and over-the-air updates to make it easier to keep up to date with the latest innovations coming out of the communities and to deploy containers at scale.</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It’s all about the developers and we’re investing in (1) automation capabilities in OpenShift, e.g CICD pipelines, AB testing etc, (2) developer tools like Codeready Workspaces and (3) cloud-native frameworks including Spring, serverless and Windows containers to inspire developers to create the best code. No matter what applications you’re building, chances are you can improve developer productivity with OpenShift.</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59b43f738e_7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59b43f738e_7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We’ve structured our OpenShift 4 enhancements along the three main customers why customers choose OpenShift.  In this section we’ll show you how OpenShift is becoming an even better enterprise Kubernetes platform.</a:t>
            </a:r>
            <a:endParaRPr sz="18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15.png"/><Relationship Id="rId7"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6.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0.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9.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0.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1.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1.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 Id="rId3" Type="http://schemas.openxmlformats.org/officeDocument/2006/relationships/image" Target="../media/image2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2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 Id="rId3" Type="http://schemas.openxmlformats.org/officeDocument/2006/relationships/image" Target="../media/image2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20.png"/><Relationship Id="rId4"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26.png"/><Relationship Id="rId7" Type="http://schemas.openxmlformats.org/officeDocument/2006/relationships/image" Target="../media/image2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7.png"/><Relationship Id="rId3"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7.png"/><Relationship Id="rId3" Type="http://schemas.openxmlformats.org/officeDocument/2006/relationships/image" Target="../media/image20.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34.png"/><Relationship Id="rId7" Type="http://schemas.openxmlformats.org/officeDocument/2006/relationships/image" Target="../media/image3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4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png"/><Relationship Id="rId3" Type="http://schemas.openxmlformats.org/officeDocument/2006/relationships/image" Target="../media/image4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6.png"/><Relationship Id="rId3" Type="http://schemas.openxmlformats.org/officeDocument/2006/relationships/image" Target="../media/image4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png"/><Relationship Id="rId3" Type="http://schemas.openxmlformats.org/officeDocument/2006/relationships/image" Target="../media/image4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2.png"/><Relationship Id="rId3" Type="http://schemas.openxmlformats.org/officeDocument/2006/relationships/image" Target="../media/image4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1.png"/><Relationship Id="rId3" Type="http://schemas.openxmlformats.org/officeDocument/2006/relationships/image" Target="../media/image4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5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51.png"/><Relationship Id="rId4" Type="http://schemas.openxmlformats.org/officeDocument/2006/relationships/image" Target="../media/image47.png"/><Relationship Id="rId5" Type="http://schemas.openxmlformats.org/officeDocument/2006/relationships/image" Target="../media/image49.png"/><Relationship Id="rId6" Type="http://schemas.openxmlformats.org/officeDocument/2006/relationships/image" Target="../media/image46.png"/><Relationship Id="rId7" Type="http://schemas.openxmlformats.org/officeDocument/2006/relationships/image" Target="../media/image4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3.png"/><Relationship Id="rId3" Type="http://schemas.openxmlformats.org/officeDocument/2006/relationships/image" Target="../media/image5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7.png"/><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53.png"/><Relationship Id="rId6" Type="http://schemas.openxmlformats.org/officeDocument/2006/relationships/image" Target="../media/image58.png"/><Relationship Id="rId7" Type="http://schemas.openxmlformats.org/officeDocument/2006/relationships/image" Target="../media/image5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6.png"/><Relationship Id="rId3" Type="http://schemas.openxmlformats.org/officeDocument/2006/relationships/image" Target="../media/image5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6.png"/><Relationship Id="rId3" Type="http://schemas.openxmlformats.org/officeDocument/2006/relationships/image" Target="../media/image51.png"/><Relationship Id="rId4" Type="http://schemas.openxmlformats.org/officeDocument/2006/relationships/image" Target="../media/image55.png"/><Relationship Id="rId5" Type="http://schemas.openxmlformats.org/officeDocument/2006/relationships/image" Target="../media/image57.png"/><Relationship Id="rId6" Type="http://schemas.openxmlformats.org/officeDocument/2006/relationships/image" Target="../media/image59.png"/><Relationship Id="rId7" Type="http://schemas.openxmlformats.org/officeDocument/2006/relationships/image" Target="../media/image6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5.png"/><Relationship Id="rId3" Type="http://schemas.openxmlformats.org/officeDocument/2006/relationships/image" Target="../media/image6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3.png"/><Relationship Id="rId3" Type="http://schemas.openxmlformats.org/officeDocument/2006/relationships/image" Target="../media/image6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8.png"/><Relationship Id="rId3" Type="http://schemas.openxmlformats.org/officeDocument/2006/relationships/image" Target="../media/image6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6.png"/><Relationship Id="rId3" Type="http://schemas.openxmlformats.org/officeDocument/2006/relationships/image" Target="../media/image6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4.png"/><Relationship Id="rId3" Type="http://schemas.openxmlformats.org/officeDocument/2006/relationships/image" Target="../media/image6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0.png"/><Relationship Id="rId3" Type="http://schemas.openxmlformats.org/officeDocument/2006/relationships/image" Target="../media/image6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1" name="Google Shape;11;p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12" name="Google Shape;12;p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2"/>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66" name="Google Shape;66;p12"/>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67" name="Google Shape;67;p12"/>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68" name="Google Shape;68;p12"/>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69" name="Google Shape;69;p12"/>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70" name="Google Shape;70;p12"/>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71" name="Google Shape;71;p12"/>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72" name="Google Shape;72;p12"/>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73" name="Google Shape;73;p12"/>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74" name="Google Shape;74;p12"/>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75" name="Google Shape;75;p12"/>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76" name="Google Shape;76;p12"/>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77" name="Google Shape;77;p1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8" name="Google Shape;78;p1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79" name="Shape 79"/>
        <p:cNvGrpSpPr/>
        <p:nvPr/>
      </p:nvGrpSpPr>
      <p:grpSpPr>
        <a:xfrm>
          <a:off x="0" y="0"/>
          <a:ext cx="0" cy="0"/>
          <a:chOff x="0" y="0"/>
          <a:chExt cx="0" cy="0"/>
        </a:xfrm>
      </p:grpSpPr>
      <p:pic>
        <p:nvPicPr>
          <p:cNvPr id="80" name="Google Shape;80;p1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81" name="Google Shape;81;p1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82" name="Google Shape;82;p1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3" name="Google Shape;83;p13"/>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84" name="Google Shape;84;p13"/>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85" name="Google Shape;85;p13"/>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86" name="Google Shape;86;p13"/>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1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89" name="Google Shape;89;p1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90" name="Google Shape;90;p1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1" name="Google Shape;91;p14"/>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92" name="Google Shape;92;p1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93" name="Google Shape;93;p14"/>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94" name="Google Shape;94;p14"/>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95" name="Google Shape;95;p14"/>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96" name="Google Shape;96;p14"/>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97" name="Google Shape;97;p14"/>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98" name="Google Shape;98;p14"/>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99" name="Google Shape;99;p14"/>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100" name="Google Shape;100;p14"/>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101" name="Google Shape;101;p14"/>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1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104" name="Google Shape;104;p1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5" name="Google Shape;105;p1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06" name="Google Shape;106;p1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7" name="Google Shape;107;p1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108" name="Google Shape;108;p15"/>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09" name="Google Shape;109;p1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12" name="Google Shape;112;p1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3" name="Google Shape;113;p1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14" name="Google Shape;114;p1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5" name="Google Shape;115;p1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16" name="Google Shape;116;p1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17" name="Google Shape;117;p16"/>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1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20" name="Google Shape;120;p1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1" name="Google Shape;121;p1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22" name="Google Shape;122;p1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3" name="Google Shape;123;p1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24" name="Google Shape;124;p17"/>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25" name="Google Shape;125;p1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26" name="Google Shape;126;p17"/>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18"/>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129" name="Google Shape;129;p1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0" name="Google Shape;130;p1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31" name="Google Shape;131;p18"/>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32" name="Google Shape;132;p1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133" name="Google Shape;133;p18"/>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19"/>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36" name="Google Shape;136;p1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7" name="Google Shape;137;p1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38" name="Google Shape;138;p1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139" name="Google Shape;139;p19"/>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40" name="Google Shape;140;p1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41" name="Google Shape;141;p1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20"/>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44" name="Google Shape;144;p20"/>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45" name="Google Shape;145;p2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46" name="Google Shape;146;p20"/>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47" name="Google Shape;147;p20"/>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148" name="Shape 148"/>
        <p:cNvGrpSpPr/>
        <p:nvPr/>
      </p:nvGrpSpPr>
      <p:grpSpPr>
        <a:xfrm>
          <a:off x="0" y="0"/>
          <a:ext cx="0" cy="0"/>
          <a:chOff x="0" y="0"/>
          <a:chExt cx="0" cy="0"/>
        </a:xfrm>
      </p:grpSpPr>
      <p:sp>
        <p:nvSpPr>
          <p:cNvPr id="149" name="Google Shape;149;p2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0" name="Google Shape;150;p2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1" name="Google Shape;151;p2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52" name="Google Shape;152;p2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3" name="Google Shape;153;p2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4" name="Google Shape;154;p2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5" name="Google Shape;155;p2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 name="Google Shape;15;p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6" name="Google Shape;16;p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156" name="Shape 156"/>
        <p:cNvGrpSpPr/>
        <p:nvPr/>
      </p:nvGrpSpPr>
      <p:grpSpPr>
        <a:xfrm>
          <a:off x="0" y="0"/>
          <a:ext cx="0" cy="0"/>
          <a:chOff x="0" y="0"/>
          <a:chExt cx="0" cy="0"/>
        </a:xfrm>
      </p:grpSpPr>
      <p:sp>
        <p:nvSpPr>
          <p:cNvPr id="157" name="Google Shape;157;p2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158" name="Google Shape;158;p2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9" name="Google Shape;159;p2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160" name="Google Shape;160;p2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1" name="Google Shape;161;p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62" name="Google Shape;162;p2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163" name="Google Shape;163;p22"/>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168" name="Shape 168"/>
        <p:cNvGrpSpPr/>
        <p:nvPr/>
      </p:nvGrpSpPr>
      <p:grpSpPr>
        <a:xfrm>
          <a:off x="0" y="0"/>
          <a:ext cx="0" cy="0"/>
          <a:chOff x="0" y="0"/>
          <a:chExt cx="0" cy="0"/>
        </a:xfrm>
      </p:grpSpPr>
      <p:sp>
        <p:nvSpPr>
          <p:cNvPr id="169" name="Google Shape;169;p24"/>
          <p:cNvSpPr txBox="1"/>
          <p:nvPr>
            <p:ph idx="1" type="subTitle"/>
          </p:nvPr>
        </p:nvSpPr>
        <p:spPr>
          <a:xfrm>
            <a:off x="8266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170" name="Google Shape;170;p24"/>
          <p:cNvSpPr txBox="1"/>
          <p:nvPr>
            <p:ph idx="2" type="subTitle"/>
          </p:nvPr>
        </p:nvSpPr>
        <p:spPr>
          <a:xfrm>
            <a:off x="8266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p:txBody>
      </p:sp>
      <p:sp>
        <p:nvSpPr>
          <p:cNvPr id="171" name="Google Shape;171;p24"/>
          <p:cNvSpPr txBox="1"/>
          <p:nvPr>
            <p:ph idx="3" type="subTitle"/>
          </p:nvPr>
        </p:nvSpPr>
        <p:spPr>
          <a:xfrm>
            <a:off x="46309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172" name="Google Shape;172;p24"/>
          <p:cNvSpPr txBox="1"/>
          <p:nvPr>
            <p:ph idx="4" type="subTitle"/>
          </p:nvPr>
        </p:nvSpPr>
        <p:spPr>
          <a:xfrm>
            <a:off x="46309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p:txBody>
      </p:sp>
      <p:sp>
        <p:nvSpPr>
          <p:cNvPr id="173" name="Google Shape;173;p24"/>
          <p:cNvSpPr txBox="1"/>
          <p:nvPr>
            <p:ph idx="5" type="subTitle"/>
          </p:nvPr>
        </p:nvSpPr>
        <p:spPr>
          <a:xfrm>
            <a:off x="8266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174" name="Google Shape;174;p24"/>
          <p:cNvSpPr txBox="1"/>
          <p:nvPr>
            <p:ph idx="6" type="subTitle"/>
          </p:nvPr>
        </p:nvSpPr>
        <p:spPr>
          <a:xfrm>
            <a:off x="8266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p:txBody>
      </p:sp>
      <p:sp>
        <p:nvSpPr>
          <p:cNvPr id="175" name="Google Shape;175;p24"/>
          <p:cNvSpPr txBox="1"/>
          <p:nvPr>
            <p:ph idx="7" type="subTitle"/>
          </p:nvPr>
        </p:nvSpPr>
        <p:spPr>
          <a:xfrm>
            <a:off x="46309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 name="Google Shape;176;p24"/>
          <p:cNvSpPr txBox="1"/>
          <p:nvPr>
            <p:ph idx="8" type="subTitle"/>
          </p:nvPr>
        </p:nvSpPr>
        <p:spPr>
          <a:xfrm>
            <a:off x="46309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p:txBody>
      </p:sp>
      <p:sp>
        <p:nvSpPr>
          <p:cNvPr id="177" name="Google Shape;177;p24"/>
          <p:cNvSpPr txBox="1"/>
          <p:nvPr>
            <p:ph idx="9" type="subTitle"/>
          </p:nvPr>
        </p:nvSpPr>
        <p:spPr>
          <a:xfrm>
            <a:off x="8266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178" name="Google Shape;178;p24"/>
          <p:cNvSpPr txBox="1"/>
          <p:nvPr>
            <p:ph idx="13" type="subTitle"/>
          </p:nvPr>
        </p:nvSpPr>
        <p:spPr>
          <a:xfrm>
            <a:off x="8266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p:txBody>
      </p:sp>
      <p:sp>
        <p:nvSpPr>
          <p:cNvPr id="179" name="Google Shape;179;p24"/>
          <p:cNvSpPr txBox="1"/>
          <p:nvPr>
            <p:ph idx="14" type="subTitle"/>
          </p:nvPr>
        </p:nvSpPr>
        <p:spPr>
          <a:xfrm>
            <a:off x="46309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180" name="Google Shape;180;p24"/>
          <p:cNvSpPr txBox="1"/>
          <p:nvPr>
            <p:ph idx="15" type="subTitle"/>
          </p:nvPr>
        </p:nvSpPr>
        <p:spPr>
          <a:xfrm>
            <a:off x="46309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p:txBody>
      </p:sp>
      <p:sp>
        <p:nvSpPr>
          <p:cNvPr id="181" name="Google Shape;181;p24"/>
          <p:cNvSpPr txBox="1"/>
          <p:nvPr>
            <p:ph idx="16" type="subTitle"/>
          </p:nvPr>
        </p:nvSpPr>
        <p:spPr>
          <a:xfrm>
            <a:off x="8266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 name="Google Shape;182;p24"/>
          <p:cNvSpPr txBox="1"/>
          <p:nvPr>
            <p:ph idx="17" type="subTitle"/>
          </p:nvPr>
        </p:nvSpPr>
        <p:spPr>
          <a:xfrm>
            <a:off x="8266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p:txBody>
      </p:sp>
      <p:sp>
        <p:nvSpPr>
          <p:cNvPr id="183" name="Google Shape;183;p24"/>
          <p:cNvSpPr txBox="1"/>
          <p:nvPr>
            <p:ph idx="18" type="subTitle"/>
          </p:nvPr>
        </p:nvSpPr>
        <p:spPr>
          <a:xfrm>
            <a:off x="46309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184" name="Google Shape;184;p24"/>
          <p:cNvSpPr txBox="1"/>
          <p:nvPr>
            <p:ph idx="19" type="subTitle"/>
          </p:nvPr>
        </p:nvSpPr>
        <p:spPr>
          <a:xfrm>
            <a:off x="46309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p:txBody>
      </p:sp>
      <p:sp>
        <p:nvSpPr>
          <p:cNvPr id="185" name="Google Shape;185;p2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9pPr>
          </a:lstStyle>
          <a:p/>
        </p:txBody>
      </p:sp>
      <p:sp>
        <p:nvSpPr>
          <p:cNvPr id="186" name="Google Shape;186;p24"/>
          <p:cNvSpPr txBox="1"/>
          <p:nvPr>
            <p:ph idx="20"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87" name="Google Shape;187;p24"/>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1100">
                <a:latin typeface="Overpass"/>
                <a:ea typeface="Overpass"/>
                <a:cs typeface="Overpass"/>
                <a:sym typeface="Overpass"/>
              </a:rPr>
              <a:t>‹#›</a:t>
            </a:fld>
            <a:endParaRPr sz="1100">
              <a:latin typeface="Overpass"/>
              <a:ea typeface="Overpass"/>
              <a:cs typeface="Overpass"/>
              <a:sym typeface="Overpas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
    <p:spTree>
      <p:nvGrpSpPr>
        <p:cNvPr id="188" name="Shape 188"/>
        <p:cNvGrpSpPr/>
        <p:nvPr/>
      </p:nvGrpSpPr>
      <p:grpSpPr>
        <a:xfrm>
          <a:off x="0" y="0"/>
          <a:ext cx="0" cy="0"/>
          <a:chOff x="0" y="0"/>
          <a:chExt cx="0" cy="0"/>
        </a:xfrm>
      </p:grpSpPr>
      <p:sp>
        <p:nvSpPr>
          <p:cNvPr id="189" name="Google Shape;189;p25"/>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 name="Google Shape;190;p25"/>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1100">
                <a:latin typeface="Overpass"/>
                <a:ea typeface="Overpass"/>
                <a:cs typeface="Overpass"/>
                <a:sym typeface="Overpass"/>
              </a:rPr>
              <a:t>‹#›</a:t>
            </a:fld>
            <a:endParaRPr sz="1100">
              <a:latin typeface="Overpass"/>
              <a:ea typeface="Overpass"/>
              <a:cs typeface="Overpass"/>
              <a:sym typeface="Overpas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
    <p:spTree>
      <p:nvGrpSpPr>
        <p:cNvPr id="191" name="Shape 191"/>
        <p:cNvGrpSpPr/>
        <p:nvPr/>
      </p:nvGrpSpPr>
      <p:grpSpPr>
        <a:xfrm>
          <a:off x="0" y="0"/>
          <a:ext cx="0" cy="0"/>
          <a:chOff x="0" y="0"/>
          <a:chExt cx="0" cy="0"/>
        </a:xfrm>
      </p:grpSpPr>
      <p:sp>
        <p:nvSpPr>
          <p:cNvPr id="192" name="Google Shape;192;p26"/>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93" name="Google Shape;193;p2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9pPr>
          </a:lstStyle>
          <a:p/>
        </p:txBody>
      </p:sp>
      <p:sp>
        <p:nvSpPr>
          <p:cNvPr id="194" name="Google Shape;194;p26"/>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95" name="Google Shape;195;p26"/>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1100">
                <a:latin typeface="Overpass"/>
                <a:ea typeface="Overpass"/>
                <a:cs typeface="Overpass"/>
                <a:sym typeface="Overpass"/>
              </a:rPr>
              <a:t>‹#›</a:t>
            </a:fld>
            <a:endParaRPr sz="1100">
              <a:latin typeface="Overpass"/>
              <a:ea typeface="Overpass"/>
              <a:cs typeface="Overpass"/>
              <a:sym typeface="Overpas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CUSTOM_1_1">
    <p:spTree>
      <p:nvGrpSpPr>
        <p:cNvPr id="196" name="Shape 196"/>
        <p:cNvGrpSpPr/>
        <p:nvPr/>
      </p:nvGrpSpPr>
      <p:grpSpPr>
        <a:xfrm>
          <a:off x="0" y="0"/>
          <a:ext cx="0" cy="0"/>
          <a:chOff x="0" y="0"/>
          <a:chExt cx="0" cy="0"/>
        </a:xfrm>
      </p:grpSpPr>
      <p:sp>
        <p:nvSpPr>
          <p:cNvPr id="197" name="Google Shape;197;p27"/>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98" name="Google Shape;198;p2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9pPr>
          </a:lstStyle>
          <a:p/>
        </p:txBody>
      </p:sp>
      <p:sp>
        <p:nvSpPr>
          <p:cNvPr id="199" name="Google Shape;199;p27"/>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00" name="Google Shape;200;p27"/>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1100">
                <a:latin typeface="Overpass"/>
                <a:ea typeface="Overpass"/>
                <a:cs typeface="Overpass"/>
                <a:sym typeface="Overpass"/>
              </a:rPr>
              <a:t>‹#›</a:t>
            </a:fld>
            <a:endParaRPr sz="1100">
              <a:latin typeface="Overpass"/>
              <a:ea typeface="Overpass"/>
              <a:cs typeface="Overpass"/>
              <a:sym typeface="Overpas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CUSTOM_1_1_1">
    <p:spTree>
      <p:nvGrpSpPr>
        <p:cNvPr id="201" name="Shape 201"/>
        <p:cNvGrpSpPr/>
        <p:nvPr/>
      </p:nvGrpSpPr>
      <p:grpSpPr>
        <a:xfrm>
          <a:off x="0" y="0"/>
          <a:ext cx="0" cy="0"/>
          <a:chOff x="0" y="0"/>
          <a:chExt cx="0" cy="0"/>
        </a:xfrm>
      </p:grpSpPr>
      <p:sp>
        <p:nvSpPr>
          <p:cNvPr id="202" name="Google Shape;202;p28"/>
          <p:cNvSpPr txBox="1"/>
          <p:nvPr>
            <p:ph idx="1" type="body"/>
          </p:nvPr>
        </p:nvSpPr>
        <p:spPr>
          <a:xfrm>
            <a:off x="473235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203" name="Google Shape;203;p2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9pPr>
          </a:lstStyle>
          <a:p/>
        </p:txBody>
      </p:sp>
      <p:sp>
        <p:nvSpPr>
          <p:cNvPr id="204" name="Google Shape;204;p28"/>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05" name="Google Shape;205;p28"/>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1100">
                <a:latin typeface="Overpass"/>
                <a:ea typeface="Overpass"/>
                <a:cs typeface="Overpass"/>
                <a:sym typeface="Overpass"/>
              </a:rPr>
              <a:t>‹#›</a:t>
            </a:fld>
            <a:endParaRPr sz="1100">
              <a:latin typeface="Overpass"/>
              <a:ea typeface="Overpass"/>
              <a:cs typeface="Overpass"/>
              <a:sym typeface="Overpas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CUSTOM_2">
    <p:spTree>
      <p:nvGrpSpPr>
        <p:cNvPr id="206" name="Shape 206"/>
        <p:cNvGrpSpPr/>
        <p:nvPr/>
      </p:nvGrpSpPr>
      <p:grpSpPr>
        <a:xfrm>
          <a:off x="0" y="0"/>
          <a:ext cx="0" cy="0"/>
          <a:chOff x="0" y="0"/>
          <a:chExt cx="0" cy="0"/>
        </a:xfrm>
      </p:grpSpPr>
      <p:sp>
        <p:nvSpPr>
          <p:cNvPr id="207" name="Google Shape;207;p29"/>
          <p:cNvSpPr txBox="1"/>
          <p:nvPr>
            <p:ph idx="1" type="subTitle"/>
          </p:nvPr>
        </p:nvSpPr>
        <p:spPr>
          <a:xfrm>
            <a:off x="4968350" y="1590291"/>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08" name="Google Shape;208;p29"/>
          <p:cNvSpPr txBox="1"/>
          <p:nvPr>
            <p:ph idx="2" type="body"/>
          </p:nvPr>
        </p:nvSpPr>
        <p:spPr>
          <a:xfrm>
            <a:off x="4968350" y="2093816"/>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209" name="Google Shape;209;p29"/>
          <p:cNvSpPr txBox="1"/>
          <p:nvPr>
            <p:ph idx="3" type="subTitle"/>
          </p:nvPr>
        </p:nvSpPr>
        <p:spPr>
          <a:xfrm>
            <a:off x="934225" y="159030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10" name="Google Shape;210;p29"/>
          <p:cNvSpPr txBox="1"/>
          <p:nvPr>
            <p:ph idx="4" type="body"/>
          </p:nvPr>
        </p:nvSpPr>
        <p:spPr>
          <a:xfrm>
            <a:off x="934100" y="21601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211" name="Google Shape;211;p2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9pPr>
          </a:lstStyle>
          <a:p/>
        </p:txBody>
      </p:sp>
      <p:sp>
        <p:nvSpPr>
          <p:cNvPr id="212" name="Google Shape;212;p29"/>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13" name="Google Shape;213;p29"/>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1100">
                <a:latin typeface="Overpass"/>
                <a:ea typeface="Overpass"/>
                <a:cs typeface="Overpass"/>
                <a:sym typeface="Overpass"/>
              </a:rPr>
              <a:t>‹#›</a:t>
            </a:fld>
            <a:endParaRPr sz="1100">
              <a:latin typeface="Overpass"/>
              <a:ea typeface="Overpass"/>
              <a:cs typeface="Overpass"/>
              <a:sym typeface="Overpas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CUSTOM_2_1">
    <p:spTree>
      <p:nvGrpSpPr>
        <p:cNvPr id="214" name="Shape 214"/>
        <p:cNvGrpSpPr/>
        <p:nvPr/>
      </p:nvGrpSpPr>
      <p:grpSpPr>
        <a:xfrm>
          <a:off x="0" y="0"/>
          <a:ext cx="0" cy="0"/>
          <a:chOff x="0" y="0"/>
          <a:chExt cx="0" cy="0"/>
        </a:xfrm>
      </p:grpSpPr>
      <p:sp>
        <p:nvSpPr>
          <p:cNvPr id="215" name="Google Shape;215;p3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9pPr>
          </a:lstStyle>
          <a:p/>
        </p:txBody>
      </p:sp>
      <p:sp>
        <p:nvSpPr>
          <p:cNvPr id="216" name="Google Shape;216;p30"/>
          <p:cNvSpPr txBox="1"/>
          <p:nvPr>
            <p:ph idx="1"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17" name="Google Shape;217;p30"/>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1100">
                <a:latin typeface="Overpass"/>
                <a:ea typeface="Overpass"/>
                <a:cs typeface="Overpass"/>
                <a:sym typeface="Overpass"/>
              </a:rPr>
              <a:t>‹#›</a:t>
            </a:fld>
            <a:endParaRPr sz="1100">
              <a:latin typeface="Overpass"/>
              <a:ea typeface="Overpass"/>
              <a:cs typeface="Overpass"/>
              <a:sym typeface="Overpas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CUSTOM_2_1_1">
    <p:spTree>
      <p:nvGrpSpPr>
        <p:cNvPr id="218" name="Shape 218"/>
        <p:cNvGrpSpPr/>
        <p:nvPr/>
      </p:nvGrpSpPr>
      <p:grpSpPr>
        <a:xfrm>
          <a:off x="0" y="0"/>
          <a:ext cx="0" cy="0"/>
          <a:chOff x="0" y="0"/>
          <a:chExt cx="0" cy="0"/>
        </a:xfrm>
      </p:grpSpPr>
      <p:sp>
        <p:nvSpPr>
          <p:cNvPr id="219" name="Google Shape;219;p31"/>
          <p:cNvSpPr txBox="1"/>
          <p:nvPr>
            <p:ph idx="1" type="subTitle"/>
          </p:nvPr>
        </p:nvSpPr>
        <p:spPr>
          <a:xfrm>
            <a:off x="826650" y="1533307"/>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20" name="Google Shape;220;p31"/>
          <p:cNvSpPr txBox="1"/>
          <p:nvPr>
            <p:ph idx="2" type="subTitle"/>
          </p:nvPr>
        </p:nvSpPr>
        <p:spPr>
          <a:xfrm>
            <a:off x="3467638" y="1533307"/>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21" name="Google Shape;221;p31"/>
          <p:cNvSpPr txBox="1"/>
          <p:nvPr>
            <p:ph idx="3" type="body"/>
          </p:nvPr>
        </p:nvSpPr>
        <p:spPr>
          <a:xfrm>
            <a:off x="34676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222" name="Google Shape;222;p31"/>
          <p:cNvSpPr txBox="1"/>
          <p:nvPr>
            <p:ph idx="4" type="subTitle"/>
          </p:nvPr>
        </p:nvSpPr>
        <p:spPr>
          <a:xfrm>
            <a:off x="6108738" y="1533307"/>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23" name="Google Shape;223;p31"/>
          <p:cNvSpPr txBox="1"/>
          <p:nvPr>
            <p:ph idx="5" type="body"/>
          </p:nvPr>
        </p:nvSpPr>
        <p:spPr>
          <a:xfrm>
            <a:off x="61087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224" name="Google Shape;224;p3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9pPr>
          </a:lstStyle>
          <a:p/>
        </p:txBody>
      </p:sp>
      <p:sp>
        <p:nvSpPr>
          <p:cNvPr id="225" name="Google Shape;225;p31"/>
          <p:cNvSpPr txBox="1"/>
          <p:nvPr>
            <p:ph idx="6"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26" name="Google Shape;226;p31"/>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1100">
                <a:latin typeface="Overpass"/>
                <a:ea typeface="Overpass"/>
                <a:cs typeface="Overpass"/>
                <a:sym typeface="Overpass"/>
              </a:rPr>
              <a:t>‹#›</a:t>
            </a:fld>
            <a:endParaRPr sz="1100">
              <a:latin typeface="Overpass"/>
              <a:ea typeface="Overpass"/>
              <a:cs typeface="Overpass"/>
              <a:sym typeface="Overpas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CUSTOM_2_1_1_1">
    <p:spTree>
      <p:nvGrpSpPr>
        <p:cNvPr id="227" name="Shape 227"/>
        <p:cNvGrpSpPr/>
        <p:nvPr/>
      </p:nvGrpSpPr>
      <p:grpSpPr>
        <a:xfrm>
          <a:off x="0" y="0"/>
          <a:ext cx="0" cy="0"/>
          <a:chOff x="0" y="0"/>
          <a:chExt cx="0" cy="0"/>
        </a:xfrm>
      </p:grpSpPr>
      <p:sp>
        <p:nvSpPr>
          <p:cNvPr id="228" name="Google Shape;228;p32"/>
          <p:cNvSpPr txBox="1"/>
          <p:nvPr>
            <p:ph idx="1" type="subTitle"/>
          </p:nvPr>
        </p:nvSpPr>
        <p:spPr>
          <a:xfrm>
            <a:off x="34676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29" name="Google Shape;229;p32"/>
          <p:cNvSpPr txBox="1"/>
          <p:nvPr>
            <p:ph idx="2" type="body"/>
          </p:nvPr>
        </p:nvSpPr>
        <p:spPr>
          <a:xfrm>
            <a:off x="34676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230" name="Google Shape;230;p32"/>
          <p:cNvSpPr txBox="1"/>
          <p:nvPr>
            <p:ph idx="3" type="subTitle"/>
          </p:nvPr>
        </p:nvSpPr>
        <p:spPr>
          <a:xfrm>
            <a:off x="61087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31" name="Google Shape;231;p32"/>
          <p:cNvSpPr txBox="1"/>
          <p:nvPr>
            <p:ph idx="4" type="body"/>
          </p:nvPr>
        </p:nvSpPr>
        <p:spPr>
          <a:xfrm>
            <a:off x="61087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232" name="Google Shape;232;p3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9pPr>
          </a:lstStyle>
          <a:p/>
        </p:txBody>
      </p:sp>
      <p:sp>
        <p:nvSpPr>
          <p:cNvPr id="233" name="Google Shape;233;p32"/>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34" name="Google Shape;234;p32"/>
          <p:cNvSpPr txBox="1"/>
          <p:nvPr>
            <p:ph idx="6" type="subTitle"/>
          </p:nvPr>
        </p:nvSpPr>
        <p:spPr>
          <a:xfrm>
            <a:off x="9165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35" name="Google Shape;235;p32"/>
          <p:cNvSpPr txBox="1"/>
          <p:nvPr>
            <p:ph idx="7" type="body"/>
          </p:nvPr>
        </p:nvSpPr>
        <p:spPr>
          <a:xfrm>
            <a:off x="9165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236" name="Google Shape;236;p32"/>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1100">
                <a:latin typeface="Overpass"/>
                <a:ea typeface="Overpass"/>
                <a:cs typeface="Overpass"/>
                <a:sym typeface="Overpass"/>
              </a:rPr>
              <a:t>‹#›</a:t>
            </a:fld>
            <a:endParaRPr sz="1100">
              <a:latin typeface="Overpass"/>
              <a:ea typeface="Overpass"/>
              <a:cs typeface="Overpass"/>
              <a:sym typeface="Overpas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 name="Shape 17"/>
        <p:cNvGrpSpPr/>
        <p:nvPr/>
      </p:nvGrpSpPr>
      <p:grpSpPr>
        <a:xfrm>
          <a:off x="0" y="0"/>
          <a:ext cx="0" cy="0"/>
          <a:chOff x="0" y="0"/>
          <a:chExt cx="0" cy="0"/>
        </a:xfrm>
      </p:grpSpPr>
      <p:sp>
        <p:nvSpPr>
          <p:cNvPr id="18" name="Google Shape;18;p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 name="Google Shape;19;p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0" name="Google Shape;20;p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1" name="Google Shape;21;p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CUSTOM_3_1">
    <p:spTree>
      <p:nvGrpSpPr>
        <p:cNvPr id="237" name="Shape 237"/>
        <p:cNvGrpSpPr/>
        <p:nvPr/>
      </p:nvGrpSpPr>
      <p:grpSpPr>
        <a:xfrm>
          <a:off x="0" y="0"/>
          <a:ext cx="0" cy="0"/>
          <a:chOff x="0" y="0"/>
          <a:chExt cx="0" cy="0"/>
        </a:xfrm>
      </p:grpSpPr>
      <p:sp>
        <p:nvSpPr>
          <p:cNvPr id="238" name="Google Shape;238;p33"/>
          <p:cNvSpPr txBox="1"/>
          <p:nvPr>
            <p:ph idx="1" type="body"/>
          </p:nvPr>
        </p:nvSpPr>
        <p:spPr>
          <a:xfrm>
            <a:off x="826650" y="1496698"/>
            <a:ext cx="7490700" cy="393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239" name="Google Shape;239;p3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40" name="Google Shape;240;p33"/>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241" name="Google Shape;241;p33"/>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1100">
                <a:latin typeface="Overpass"/>
                <a:ea typeface="Overpass"/>
                <a:cs typeface="Overpass"/>
                <a:sym typeface="Overpass"/>
              </a:rPr>
              <a:t>‹#›</a:t>
            </a:fld>
            <a:endParaRPr sz="1100">
              <a:latin typeface="Overpass"/>
              <a:ea typeface="Overpass"/>
              <a:cs typeface="Overpass"/>
              <a:sym typeface="Overpas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CUSTOM_3_1_1_1">
    <p:spTree>
      <p:nvGrpSpPr>
        <p:cNvPr id="242" name="Shape 242"/>
        <p:cNvGrpSpPr/>
        <p:nvPr/>
      </p:nvGrpSpPr>
      <p:grpSpPr>
        <a:xfrm>
          <a:off x="0" y="0"/>
          <a:ext cx="0" cy="0"/>
          <a:chOff x="0" y="0"/>
          <a:chExt cx="0" cy="0"/>
        </a:xfrm>
      </p:grpSpPr>
      <p:sp>
        <p:nvSpPr>
          <p:cNvPr id="243" name="Google Shape;243;p34"/>
          <p:cNvSpPr txBox="1"/>
          <p:nvPr>
            <p:ph idx="1" type="body"/>
          </p:nvPr>
        </p:nvSpPr>
        <p:spPr>
          <a:xfrm>
            <a:off x="826650" y="1494338"/>
            <a:ext cx="7490700" cy="7158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244" name="Google Shape;244;p3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45" name="Google Shape;245;p34"/>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246" name="Google Shape;246;p34"/>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1100">
                <a:latin typeface="Overpass"/>
                <a:ea typeface="Overpass"/>
                <a:cs typeface="Overpass"/>
                <a:sym typeface="Overpass"/>
              </a:rPr>
              <a:t>‹#›</a:t>
            </a:fld>
            <a:endParaRPr sz="1100">
              <a:latin typeface="Overpass"/>
              <a:ea typeface="Overpass"/>
              <a:cs typeface="Overpass"/>
              <a:sym typeface="Overpas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CUSTOM_3_1_1_1_1">
    <p:spTree>
      <p:nvGrpSpPr>
        <p:cNvPr id="247" name="Shape 247"/>
        <p:cNvGrpSpPr/>
        <p:nvPr/>
      </p:nvGrpSpPr>
      <p:grpSpPr>
        <a:xfrm>
          <a:off x="0" y="0"/>
          <a:ext cx="0" cy="0"/>
          <a:chOff x="0" y="0"/>
          <a:chExt cx="0" cy="0"/>
        </a:xfrm>
      </p:grpSpPr>
      <p:sp>
        <p:nvSpPr>
          <p:cNvPr id="248" name="Google Shape;248;p35"/>
          <p:cNvSpPr txBox="1"/>
          <p:nvPr>
            <p:ph idx="1" type="body"/>
          </p:nvPr>
        </p:nvSpPr>
        <p:spPr>
          <a:xfrm>
            <a:off x="826700" y="1625925"/>
            <a:ext cx="3585000" cy="25305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249" name="Google Shape;249;p3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50" name="Google Shape;250;p35"/>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251" name="Google Shape;251;p35"/>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1100">
                <a:latin typeface="Overpass"/>
                <a:ea typeface="Overpass"/>
                <a:cs typeface="Overpass"/>
                <a:sym typeface="Overpass"/>
              </a:rPr>
              <a:t>‹#›</a:t>
            </a:fld>
            <a:endParaRPr sz="1100">
              <a:latin typeface="Overpass"/>
              <a:ea typeface="Overpass"/>
              <a:cs typeface="Overpass"/>
              <a:sym typeface="Overpas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CUSTOM_3_1_1_1_1_1">
    <p:spTree>
      <p:nvGrpSpPr>
        <p:cNvPr id="252" name="Shape 252"/>
        <p:cNvGrpSpPr/>
        <p:nvPr/>
      </p:nvGrpSpPr>
      <p:grpSpPr>
        <a:xfrm>
          <a:off x="0" y="0"/>
          <a:ext cx="0" cy="0"/>
          <a:chOff x="0" y="0"/>
          <a:chExt cx="0" cy="0"/>
        </a:xfrm>
      </p:grpSpPr>
      <p:sp>
        <p:nvSpPr>
          <p:cNvPr id="253" name="Google Shape;253;p36"/>
          <p:cNvSpPr txBox="1"/>
          <p:nvPr>
            <p:ph idx="1" type="body"/>
          </p:nvPr>
        </p:nvSpPr>
        <p:spPr>
          <a:xfrm>
            <a:off x="4732350" y="1625925"/>
            <a:ext cx="3585000" cy="2536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254" name="Google Shape;254;p3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Font typeface="Proxima Nova"/>
              <a:buNone/>
              <a:defRPr b="1">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55" name="Google Shape;255;p36"/>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256" name="Google Shape;256;p36"/>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1100">
                <a:latin typeface="Overpass"/>
                <a:ea typeface="Overpass"/>
                <a:cs typeface="Overpass"/>
                <a:sym typeface="Overpass"/>
              </a:rPr>
              <a:t>‹#›</a:t>
            </a:fld>
            <a:endParaRPr sz="1100">
              <a:latin typeface="Overpass"/>
              <a:ea typeface="Overpass"/>
              <a:cs typeface="Overpass"/>
              <a:sym typeface="Overpas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CUSTOM_3_1_1_1_1_1_1">
    <p:spTree>
      <p:nvGrpSpPr>
        <p:cNvPr id="257" name="Shape 257"/>
        <p:cNvGrpSpPr/>
        <p:nvPr/>
      </p:nvGrpSpPr>
      <p:grpSpPr>
        <a:xfrm>
          <a:off x="0" y="0"/>
          <a:ext cx="0" cy="0"/>
          <a:chOff x="0" y="0"/>
          <a:chExt cx="0" cy="0"/>
        </a:xfrm>
      </p:grpSpPr>
      <p:sp>
        <p:nvSpPr>
          <p:cNvPr id="258" name="Google Shape;258;p37"/>
          <p:cNvSpPr txBox="1"/>
          <p:nvPr>
            <p:ph idx="1" type="body"/>
          </p:nvPr>
        </p:nvSpPr>
        <p:spPr>
          <a:xfrm>
            <a:off x="4934725" y="2048925"/>
            <a:ext cx="3382500" cy="1955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59" name="Google Shape;259;p37"/>
          <p:cNvSpPr txBox="1"/>
          <p:nvPr>
            <p:ph idx="2" type="subTitle"/>
          </p:nvPr>
        </p:nvSpPr>
        <p:spPr>
          <a:xfrm>
            <a:off x="4943325" y="1834500"/>
            <a:ext cx="3382500" cy="328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60" name="Google Shape;260;p3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61" name="Google Shape;261;p37"/>
          <p:cNvSpPr txBox="1"/>
          <p:nvPr>
            <p:ph idx="3"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262" name="Google Shape;262;p37"/>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1100">
                <a:latin typeface="Overpass"/>
                <a:ea typeface="Overpass"/>
                <a:cs typeface="Overpass"/>
                <a:sym typeface="Overpass"/>
              </a:rPr>
              <a:t>‹#›</a:t>
            </a:fld>
            <a:endParaRPr sz="1100">
              <a:latin typeface="Overpass"/>
              <a:ea typeface="Overpass"/>
              <a:cs typeface="Overpass"/>
              <a:sym typeface="Overpas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1">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38"/>
          <p:cNvSpPr txBox="1"/>
          <p:nvPr>
            <p:ph type="title"/>
          </p:nvPr>
        </p:nvSpPr>
        <p:spPr>
          <a:xfrm>
            <a:off x="916950" y="1387925"/>
            <a:ext cx="7310100" cy="6858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p:txBody>
      </p:sp>
      <p:sp>
        <p:nvSpPr>
          <p:cNvPr id="265" name="Google Shape;265;p38"/>
          <p:cNvSpPr txBox="1"/>
          <p:nvPr>
            <p:ph idx="1" type="subTitle"/>
          </p:nvPr>
        </p:nvSpPr>
        <p:spPr>
          <a:xfrm>
            <a:off x="1188450" y="2253975"/>
            <a:ext cx="6772200" cy="285900"/>
          </a:xfrm>
          <a:prstGeom prst="rect">
            <a:avLst/>
          </a:prstGeom>
        </p:spPr>
        <p:txBody>
          <a:bodyPr anchorCtr="0" anchor="t" bIns="91425" lIns="91425" spcFirstLastPara="1" rIns="91425" wrap="square" tIns="91425">
            <a:noAutofit/>
          </a:bodyPr>
          <a:lstStyle>
            <a:lvl1pPr lvl="0" rtl="0" algn="ctr">
              <a:spcBef>
                <a:spcPts val="600"/>
              </a:spcBef>
              <a:spcAft>
                <a:spcPts val="0"/>
              </a:spcAft>
              <a:buNone/>
              <a:defRPr sz="1600">
                <a:solidFill>
                  <a:srgbClr val="FFFFFF"/>
                </a:solidFill>
              </a:defRPr>
            </a:lvl1pPr>
            <a:lvl2pPr lvl="1" rtl="0">
              <a:spcBef>
                <a:spcPts val="600"/>
              </a:spcBef>
              <a:spcAft>
                <a:spcPts val="0"/>
              </a:spcAft>
              <a:buNone/>
              <a:defRPr sz="1600"/>
            </a:lvl2pPr>
            <a:lvl3pPr lvl="2" rtl="0">
              <a:spcBef>
                <a:spcPts val="600"/>
              </a:spcBef>
              <a:spcAft>
                <a:spcPts val="0"/>
              </a:spcAft>
              <a:buNone/>
              <a:defRPr sz="1600"/>
            </a:lvl3pPr>
            <a:lvl4pPr lvl="3" rtl="0">
              <a:spcBef>
                <a:spcPts val="600"/>
              </a:spcBef>
              <a:spcAft>
                <a:spcPts val="0"/>
              </a:spcAft>
              <a:buNone/>
              <a:defRPr sz="1600"/>
            </a:lvl4pPr>
            <a:lvl5pPr lvl="4" rtl="0">
              <a:spcBef>
                <a:spcPts val="600"/>
              </a:spcBef>
              <a:spcAft>
                <a:spcPts val="0"/>
              </a:spcAft>
              <a:buNone/>
              <a:defRPr sz="1600"/>
            </a:lvl5pPr>
            <a:lvl6pPr lvl="5" rtl="0">
              <a:spcBef>
                <a:spcPts val="600"/>
              </a:spcBef>
              <a:spcAft>
                <a:spcPts val="0"/>
              </a:spcAft>
              <a:buNone/>
              <a:defRPr sz="1600"/>
            </a:lvl6pPr>
            <a:lvl7pPr lvl="6" rtl="0">
              <a:spcBef>
                <a:spcPts val="600"/>
              </a:spcBef>
              <a:spcAft>
                <a:spcPts val="0"/>
              </a:spcAft>
              <a:buNone/>
              <a:defRPr sz="1600"/>
            </a:lvl7pPr>
            <a:lvl8pPr lvl="7" rtl="0">
              <a:spcBef>
                <a:spcPts val="600"/>
              </a:spcBef>
              <a:spcAft>
                <a:spcPts val="0"/>
              </a:spcAft>
              <a:buNone/>
              <a:defRPr sz="1600"/>
            </a:lvl8pPr>
            <a:lvl9pPr lvl="8" rtl="0">
              <a:spcBef>
                <a:spcPts val="600"/>
              </a:spcBef>
              <a:spcAft>
                <a:spcPts val="0"/>
              </a:spcAft>
              <a:buNone/>
              <a:defRPr sz="1600"/>
            </a:lvl9pPr>
          </a:lstStyle>
          <a:p/>
        </p:txBody>
      </p:sp>
      <p:sp>
        <p:nvSpPr>
          <p:cNvPr id="266" name="Google Shape;266;p38"/>
          <p:cNvSpPr txBox="1"/>
          <p:nvPr>
            <p:ph idx="2" type="subTitle"/>
          </p:nvPr>
        </p:nvSpPr>
        <p:spPr>
          <a:xfrm>
            <a:off x="1280675" y="2649700"/>
            <a:ext cx="6570300" cy="1200000"/>
          </a:xfrm>
          <a:prstGeom prst="rect">
            <a:avLst/>
          </a:prstGeom>
        </p:spPr>
        <p:txBody>
          <a:bodyPr anchorCtr="0" anchor="t" bIns="91425" lIns="91425" spcFirstLastPara="1" rIns="91425" wrap="square" tIns="91425">
            <a:noAutofit/>
          </a:bodyPr>
          <a:lstStyle>
            <a:lvl1pPr lvl="0" rtl="0" algn="ctr">
              <a:spcBef>
                <a:spcPts val="600"/>
              </a:spcBef>
              <a:spcAft>
                <a:spcPts val="0"/>
              </a:spcAft>
              <a:buNone/>
              <a:defRPr sz="1200">
                <a:solidFill>
                  <a:srgbClr val="FFFFFF"/>
                </a:solidFill>
              </a:defRPr>
            </a:lvl1pPr>
            <a:lvl2pPr lvl="1" rtl="0">
              <a:spcBef>
                <a:spcPts val="600"/>
              </a:spcBef>
              <a:spcAft>
                <a:spcPts val="0"/>
              </a:spcAft>
              <a:buNone/>
              <a:defRPr sz="1200"/>
            </a:lvl2pPr>
            <a:lvl3pPr lvl="2" rtl="0">
              <a:spcBef>
                <a:spcPts val="600"/>
              </a:spcBef>
              <a:spcAft>
                <a:spcPts val="0"/>
              </a:spcAft>
              <a:buNone/>
              <a:defRPr sz="1200"/>
            </a:lvl3pPr>
            <a:lvl4pPr lvl="3" rtl="0">
              <a:spcBef>
                <a:spcPts val="600"/>
              </a:spcBef>
              <a:spcAft>
                <a:spcPts val="0"/>
              </a:spcAft>
              <a:buNone/>
              <a:defRPr sz="1200"/>
            </a:lvl4pPr>
            <a:lvl5pPr lvl="4" rtl="0">
              <a:spcBef>
                <a:spcPts val="600"/>
              </a:spcBef>
              <a:spcAft>
                <a:spcPts val="0"/>
              </a:spcAft>
              <a:buNone/>
              <a:defRPr sz="1200"/>
            </a:lvl5pPr>
            <a:lvl6pPr lvl="5" rtl="0">
              <a:spcBef>
                <a:spcPts val="600"/>
              </a:spcBef>
              <a:spcAft>
                <a:spcPts val="0"/>
              </a:spcAft>
              <a:buNone/>
              <a:defRPr sz="1200"/>
            </a:lvl6pPr>
            <a:lvl7pPr lvl="6" rtl="0">
              <a:spcBef>
                <a:spcPts val="600"/>
              </a:spcBef>
              <a:spcAft>
                <a:spcPts val="0"/>
              </a:spcAft>
              <a:buNone/>
              <a:defRPr sz="1200"/>
            </a:lvl7pPr>
            <a:lvl8pPr lvl="7" rtl="0">
              <a:spcBef>
                <a:spcPts val="600"/>
              </a:spcBef>
              <a:spcAft>
                <a:spcPts val="0"/>
              </a:spcAft>
              <a:buNone/>
              <a:defRPr sz="1200"/>
            </a:lvl8pPr>
            <a:lvl9pPr lvl="8" rtl="0">
              <a:spcBef>
                <a:spcPts val="600"/>
              </a:spcBef>
              <a:spcAft>
                <a:spcPts val="0"/>
              </a:spcAft>
              <a:buNone/>
              <a:defRPr sz="1200"/>
            </a:lvl9pPr>
          </a:lstStyle>
          <a:p/>
        </p:txBody>
      </p:sp>
      <p:sp>
        <p:nvSpPr>
          <p:cNvPr id="267" name="Google Shape;267;p38"/>
          <p:cNvSpPr txBox="1"/>
          <p:nvPr/>
        </p:nvSpPr>
        <p:spPr>
          <a:xfrm>
            <a:off x="5810400" y="0"/>
            <a:ext cx="33336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FFFFFF"/>
                </a:solidFill>
                <a:latin typeface="Overpass"/>
                <a:ea typeface="Overpass"/>
                <a:cs typeface="Overpass"/>
                <a:sym typeface="Overpass"/>
              </a:rPr>
              <a:t>CONFIDENTIAL - FOR INTERNAL USE ONLY</a:t>
            </a:r>
            <a:endParaRPr b="1" sz="1000">
              <a:solidFill>
                <a:srgbClr val="FFFFFF"/>
              </a:solidFill>
              <a:latin typeface="Overpass"/>
              <a:ea typeface="Overpass"/>
              <a:cs typeface="Overpass"/>
              <a:sym typeface="Overpas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EA">
  <p:cSld name="CUSTOM_4">
    <p:bg>
      <p:bgPr>
        <a:blipFill>
          <a:blip r:embed="rId2">
            <a:alphaModFix/>
          </a:blip>
          <a:stretch>
            <a:fillRect/>
          </a:stretch>
        </a:blipFill>
      </p:bgPr>
    </p:bg>
    <p:spTree>
      <p:nvGrpSpPr>
        <p:cNvPr id="268" name="Shape 268"/>
        <p:cNvGrpSpPr/>
        <p:nvPr/>
      </p:nvGrpSpPr>
      <p:grpSpPr>
        <a:xfrm>
          <a:off x="0" y="0"/>
          <a:ext cx="0" cy="0"/>
          <a:chOff x="0" y="0"/>
          <a:chExt cx="0" cy="0"/>
        </a:xfrm>
      </p:grpSpPr>
      <p:sp>
        <p:nvSpPr>
          <p:cNvPr id="269" name="Google Shape;269;p39"/>
          <p:cNvSpPr txBox="1"/>
          <p:nvPr/>
        </p:nvSpPr>
        <p:spPr>
          <a:xfrm>
            <a:off x="5810400" y="0"/>
            <a:ext cx="33336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FFFFFF"/>
                </a:solidFill>
                <a:latin typeface="Overpass"/>
                <a:ea typeface="Overpass"/>
                <a:cs typeface="Overpass"/>
                <a:sym typeface="Overpass"/>
              </a:rPr>
              <a:t>CONFIDENTIAL - FOR INTERNAL USE ONLY</a:t>
            </a:r>
            <a:endParaRPr b="1" sz="1000">
              <a:solidFill>
                <a:srgbClr val="FFFFFF"/>
              </a:solidFill>
              <a:latin typeface="Overpass"/>
              <a:ea typeface="Overpass"/>
              <a:cs typeface="Overpass"/>
              <a:sym typeface="Overpas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MERICAS">
  <p:cSld name="CUSTOM_4_2">
    <p:bg>
      <p:bgPr>
        <a:blipFill>
          <a:blip r:embed="rId2">
            <a:alphaModFix/>
          </a:blip>
          <a:stretch>
            <a:fillRect/>
          </a:stretch>
        </a:blipFill>
      </p:bgPr>
    </p:bg>
    <p:spTree>
      <p:nvGrpSpPr>
        <p:cNvPr id="270" name="Shape 270"/>
        <p:cNvGrpSpPr/>
        <p:nvPr/>
      </p:nvGrpSpPr>
      <p:grpSpPr>
        <a:xfrm>
          <a:off x="0" y="0"/>
          <a:ext cx="0" cy="0"/>
          <a:chOff x="0" y="0"/>
          <a:chExt cx="0" cy="0"/>
        </a:xfrm>
      </p:grpSpPr>
      <p:sp>
        <p:nvSpPr>
          <p:cNvPr id="271" name="Google Shape;271;p40"/>
          <p:cNvSpPr txBox="1"/>
          <p:nvPr/>
        </p:nvSpPr>
        <p:spPr>
          <a:xfrm>
            <a:off x="5810400" y="0"/>
            <a:ext cx="33336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FFFFFF"/>
                </a:solidFill>
                <a:latin typeface="Overpass"/>
                <a:ea typeface="Overpass"/>
                <a:cs typeface="Overpass"/>
                <a:sym typeface="Overpass"/>
              </a:rPr>
              <a:t>CONFIDENTIAL - FOR INTERNAL USE ONLY</a:t>
            </a:r>
            <a:endParaRPr b="1" sz="1000">
              <a:solidFill>
                <a:srgbClr val="FFFFFF"/>
              </a:solidFill>
              <a:latin typeface="Overpass"/>
              <a:ea typeface="Overpass"/>
              <a:cs typeface="Overpass"/>
              <a:sym typeface="Overpas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KO APAC">
  <p:cSld name="CUSTOM_4_1">
    <p:bg>
      <p:bgPr>
        <a:blipFill>
          <a:blip r:embed="rId2">
            <a:alphaModFix/>
          </a:blip>
          <a:stretch>
            <a:fillRect/>
          </a:stretch>
        </a:blipFill>
      </p:bgPr>
    </p:bg>
    <p:spTree>
      <p:nvGrpSpPr>
        <p:cNvPr id="272" name="Shape 272"/>
        <p:cNvGrpSpPr/>
        <p:nvPr/>
      </p:nvGrpSpPr>
      <p:grpSpPr>
        <a:xfrm>
          <a:off x="0" y="0"/>
          <a:ext cx="0" cy="0"/>
          <a:chOff x="0" y="0"/>
          <a:chExt cx="0" cy="0"/>
        </a:xfrm>
      </p:grpSpPr>
      <p:sp>
        <p:nvSpPr>
          <p:cNvPr id="273" name="Google Shape;273;p41"/>
          <p:cNvSpPr txBox="1"/>
          <p:nvPr/>
        </p:nvSpPr>
        <p:spPr>
          <a:xfrm>
            <a:off x="5810400" y="0"/>
            <a:ext cx="33336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FFFFFF"/>
                </a:solidFill>
                <a:latin typeface="Overpass"/>
                <a:ea typeface="Overpass"/>
                <a:cs typeface="Overpass"/>
                <a:sym typeface="Overpass"/>
              </a:rPr>
              <a:t>CONFIDENTIAL - FOR INTERNAL USE ONLY</a:t>
            </a:r>
            <a:endParaRPr b="1" sz="1000">
              <a:solidFill>
                <a:srgbClr val="FFFFFF"/>
              </a:solidFill>
              <a:latin typeface="Overpass"/>
              <a:ea typeface="Overpass"/>
              <a:cs typeface="Overpass"/>
              <a:sym typeface="Overpas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HAT">
  <p:cSld name="CUSTOM_2_2">
    <p:bg>
      <p:bgPr>
        <a:blipFill>
          <a:blip r:embed="rId2">
            <a:alphaModFix/>
          </a:blip>
          <a:stretch>
            <a:fillRect/>
          </a:stretch>
        </a:blipFill>
      </p:bgPr>
    </p:bg>
    <p:spTree>
      <p:nvGrpSpPr>
        <p:cNvPr id="274" name="Shape 274"/>
        <p:cNvGrpSpPr/>
        <p:nvPr/>
      </p:nvGrpSpPr>
      <p:grpSpPr>
        <a:xfrm>
          <a:off x="0" y="0"/>
          <a:ext cx="0" cy="0"/>
          <a:chOff x="0" y="0"/>
          <a:chExt cx="0" cy="0"/>
        </a:xfrm>
      </p:grpSpPr>
      <p:sp>
        <p:nvSpPr>
          <p:cNvPr id="275" name="Google Shape;275;p42"/>
          <p:cNvSpPr txBox="1"/>
          <p:nvPr/>
        </p:nvSpPr>
        <p:spPr>
          <a:xfrm>
            <a:off x="5810400" y="0"/>
            <a:ext cx="33336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FFFFFF"/>
                </a:solidFill>
                <a:latin typeface="Overpass"/>
                <a:ea typeface="Overpass"/>
                <a:cs typeface="Overpass"/>
                <a:sym typeface="Overpass"/>
              </a:rPr>
              <a:t>CONFIDENTIAL - FOR INTERNAL USE ONLY</a:t>
            </a:r>
            <a:endParaRPr b="1" sz="1000">
              <a:solidFill>
                <a:srgbClr val="FFFFFF"/>
              </a:solidFill>
              <a:latin typeface="Overpass"/>
              <a:ea typeface="Overpass"/>
              <a:cs typeface="Overpass"/>
              <a:sym typeface="Overpas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 name="Shape 22"/>
        <p:cNvGrpSpPr/>
        <p:nvPr/>
      </p:nvGrpSpPr>
      <p:grpSpPr>
        <a:xfrm>
          <a:off x="0" y="0"/>
          <a:ext cx="0" cy="0"/>
          <a:chOff x="0" y="0"/>
          <a:chExt cx="0" cy="0"/>
        </a:xfrm>
      </p:grpSpPr>
      <p:sp>
        <p:nvSpPr>
          <p:cNvPr id="23" name="Google Shape;23;p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4" name="Google Shape;24;p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C">
  <p:cSld name="CUSTOM_1_2">
    <p:bg>
      <p:bgPr>
        <a:blipFill>
          <a:blip r:embed="rId2">
            <a:alphaModFix/>
          </a:blip>
          <a:stretch>
            <a:fillRect/>
          </a:stretch>
        </a:blipFill>
      </p:bgPr>
    </p:bg>
    <p:spTree>
      <p:nvGrpSpPr>
        <p:cNvPr id="276" name="Shape 276"/>
        <p:cNvGrpSpPr/>
        <p:nvPr/>
      </p:nvGrpSpPr>
      <p:grpSpPr>
        <a:xfrm>
          <a:off x="0" y="0"/>
          <a:ext cx="0" cy="0"/>
          <a:chOff x="0" y="0"/>
          <a:chExt cx="0" cy="0"/>
        </a:xfrm>
      </p:grpSpPr>
      <p:sp>
        <p:nvSpPr>
          <p:cNvPr id="277" name="Google Shape;277;p43"/>
          <p:cNvSpPr txBox="1"/>
          <p:nvPr>
            <p:ph type="title"/>
          </p:nvPr>
        </p:nvSpPr>
        <p:spPr>
          <a:xfrm>
            <a:off x="826650" y="1660725"/>
            <a:ext cx="7490700" cy="12687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 name="Google Shape;278;p43"/>
          <p:cNvSpPr txBox="1"/>
          <p:nvPr/>
        </p:nvSpPr>
        <p:spPr>
          <a:xfrm>
            <a:off x="5810400" y="0"/>
            <a:ext cx="33336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FFFFFF"/>
                </a:solidFill>
                <a:latin typeface="Overpass"/>
                <a:ea typeface="Overpass"/>
                <a:cs typeface="Overpass"/>
                <a:sym typeface="Overpass"/>
              </a:rPr>
              <a:t>CONFIDENTIAL - FOR INTERNAL USE ONLY</a:t>
            </a:r>
            <a:endParaRPr b="1" sz="1000">
              <a:solidFill>
                <a:srgbClr val="FFFFFF"/>
              </a:solidFill>
              <a:latin typeface="Overpass"/>
              <a:ea typeface="Overpass"/>
              <a:cs typeface="Overpass"/>
              <a:sym typeface="Overpas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D">
  <p:cSld name="CUSTOM_1_1_2">
    <p:bg>
      <p:bgPr>
        <a:blipFill>
          <a:blip r:embed="rId2">
            <a:alphaModFix/>
          </a:blip>
          <a:stretch>
            <a:fillRect/>
          </a:stretch>
        </a:blipFill>
      </p:bgPr>
    </p:bg>
    <p:spTree>
      <p:nvGrpSpPr>
        <p:cNvPr id="279" name="Shape 279"/>
        <p:cNvGrpSpPr/>
        <p:nvPr/>
      </p:nvGrpSpPr>
      <p:grpSpPr>
        <a:xfrm>
          <a:off x="0" y="0"/>
          <a:ext cx="0" cy="0"/>
          <a:chOff x="0" y="0"/>
          <a:chExt cx="0" cy="0"/>
        </a:xfrm>
      </p:grpSpPr>
      <p:sp>
        <p:nvSpPr>
          <p:cNvPr id="280" name="Google Shape;280;p44"/>
          <p:cNvSpPr txBox="1"/>
          <p:nvPr>
            <p:ph type="title"/>
          </p:nvPr>
        </p:nvSpPr>
        <p:spPr>
          <a:xfrm>
            <a:off x="826650" y="1660725"/>
            <a:ext cx="7490700" cy="12687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44"/>
          <p:cNvSpPr txBox="1"/>
          <p:nvPr/>
        </p:nvSpPr>
        <p:spPr>
          <a:xfrm>
            <a:off x="5810400" y="0"/>
            <a:ext cx="33336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FFFFFF"/>
                </a:solidFill>
                <a:latin typeface="Overpass"/>
                <a:ea typeface="Overpass"/>
                <a:cs typeface="Overpass"/>
                <a:sym typeface="Overpass"/>
              </a:rPr>
              <a:t>CONFIDENTIAL - FOR INTERNAL USE ONLY</a:t>
            </a:r>
            <a:endParaRPr b="1" sz="1000">
              <a:solidFill>
                <a:srgbClr val="FFFFFF"/>
              </a:solidFill>
              <a:latin typeface="Overpass"/>
              <a:ea typeface="Overpass"/>
              <a:cs typeface="Overpass"/>
              <a:sym typeface="Overpas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E">
  <p:cSld name="CUSTOM_1_1_1_1">
    <p:bg>
      <p:bgPr>
        <a:blipFill>
          <a:blip r:embed="rId2">
            <a:alphaModFix/>
          </a:blip>
          <a:stretch>
            <a:fillRect/>
          </a:stretch>
        </a:blipFill>
      </p:bgPr>
    </p:bg>
    <p:spTree>
      <p:nvGrpSpPr>
        <p:cNvPr id="282" name="Shape 282"/>
        <p:cNvGrpSpPr/>
        <p:nvPr/>
      </p:nvGrpSpPr>
      <p:grpSpPr>
        <a:xfrm>
          <a:off x="0" y="0"/>
          <a:ext cx="0" cy="0"/>
          <a:chOff x="0" y="0"/>
          <a:chExt cx="0" cy="0"/>
        </a:xfrm>
      </p:grpSpPr>
      <p:sp>
        <p:nvSpPr>
          <p:cNvPr id="283" name="Google Shape;283;p45"/>
          <p:cNvSpPr txBox="1"/>
          <p:nvPr>
            <p:ph type="title"/>
          </p:nvPr>
        </p:nvSpPr>
        <p:spPr>
          <a:xfrm>
            <a:off x="826650" y="1660725"/>
            <a:ext cx="7490700" cy="12687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45"/>
          <p:cNvSpPr txBox="1"/>
          <p:nvPr/>
        </p:nvSpPr>
        <p:spPr>
          <a:xfrm>
            <a:off x="5810400" y="0"/>
            <a:ext cx="33336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FFFFFF"/>
                </a:solidFill>
                <a:latin typeface="Overpass"/>
                <a:ea typeface="Overpass"/>
                <a:cs typeface="Overpass"/>
                <a:sym typeface="Overpass"/>
              </a:rPr>
              <a:t>CONFIDENTIAL - FOR INTERNAL USE ONLY</a:t>
            </a:r>
            <a:endParaRPr b="1" sz="1000">
              <a:solidFill>
                <a:srgbClr val="FFFFFF"/>
              </a:solidFill>
              <a:latin typeface="Overpass"/>
              <a:ea typeface="Overpass"/>
              <a:cs typeface="Overpass"/>
              <a:sym typeface="Overpas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G">
  <p:cSld name="CUSTOM_1_1_1_1_1">
    <p:bg>
      <p:bgPr>
        <a:blipFill>
          <a:blip r:embed="rId2">
            <a:alphaModFix/>
          </a:blip>
          <a:stretch>
            <a:fillRect/>
          </a:stretch>
        </a:blipFill>
      </p:bgPr>
    </p:bg>
    <p:spTree>
      <p:nvGrpSpPr>
        <p:cNvPr id="285" name="Shape 285"/>
        <p:cNvGrpSpPr/>
        <p:nvPr/>
      </p:nvGrpSpPr>
      <p:grpSpPr>
        <a:xfrm>
          <a:off x="0" y="0"/>
          <a:ext cx="0" cy="0"/>
          <a:chOff x="0" y="0"/>
          <a:chExt cx="0" cy="0"/>
        </a:xfrm>
      </p:grpSpPr>
      <p:sp>
        <p:nvSpPr>
          <p:cNvPr id="286" name="Google Shape;286;p46"/>
          <p:cNvSpPr txBox="1"/>
          <p:nvPr>
            <p:ph type="title"/>
          </p:nvPr>
        </p:nvSpPr>
        <p:spPr>
          <a:xfrm>
            <a:off x="826650" y="1660725"/>
            <a:ext cx="7490700" cy="12687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46"/>
          <p:cNvSpPr txBox="1"/>
          <p:nvPr/>
        </p:nvSpPr>
        <p:spPr>
          <a:xfrm>
            <a:off x="5810400" y="0"/>
            <a:ext cx="33336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FFFFFF"/>
                </a:solidFill>
                <a:latin typeface="Overpass"/>
                <a:ea typeface="Overpass"/>
                <a:cs typeface="Overpass"/>
                <a:sym typeface="Overpass"/>
              </a:rPr>
              <a:t>CONFIDENTIAL - FOR INTERNAL USE ONLY</a:t>
            </a:r>
            <a:endParaRPr b="1" sz="1000">
              <a:solidFill>
                <a:srgbClr val="FFFFFF"/>
              </a:solidFill>
              <a:latin typeface="Overpass"/>
              <a:ea typeface="Overpass"/>
              <a:cs typeface="Overpass"/>
              <a:sym typeface="Overpas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H">
  <p:cSld name="CUSTOM_1_1_1_1_1_1">
    <p:bg>
      <p:bgPr>
        <a:blipFill>
          <a:blip r:embed="rId2">
            <a:alphaModFix/>
          </a:blip>
          <a:stretch>
            <a:fillRect/>
          </a:stretch>
        </a:blipFill>
      </p:bgPr>
    </p:bg>
    <p:spTree>
      <p:nvGrpSpPr>
        <p:cNvPr id="288" name="Shape 288"/>
        <p:cNvGrpSpPr/>
        <p:nvPr/>
      </p:nvGrpSpPr>
      <p:grpSpPr>
        <a:xfrm>
          <a:off x="0" y="0"/>
          <a:ext cx="0" cy="0"/>
          <a:chOff x="0" y="0"/>
          <a:chExt cx="0" cy="0"/>
        </a:xfrm>
      </p:grpSpPr>
      <p:sp>
        <p:nvSpPr>
          <p:cNvPr id="289" name="Google Shape;289;p47"/>
          <p:cNvSpPr txBox="1"/>
          <p:nvPr>
            <p:ph type="title"/>
          </p:nvPr>
        </p:nvSpPr>
        <p:spPr>
          <a:xfrm>
            <a:off x="826650" y="1660725"/>
            <a:ext cx="7490700" cy="12687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 name="Google Shape;290;p47"/>
          <p:cNvSpPr txBox="1"/>
          <p:nvPr/>
        </p:nvSpPr>
        <p:spPr>
          <a:xfrm>
            <a:off x="5810400" y="0"/>
            <a:ext cx="33336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FFFFFF"/>
                </a:solidFill>
                <a:latin typeface="Overpass"/>
                <a:ea typeface="Overpass"/>
                <a:cs typeface="Overpass"/>
                <a:sym typeface="Overpass"/>
              </a:rPr>
              <a:t>CONFIDENTIAL - FOR INTERNAL USE ONLY</a:t>
            </a:r>
            <a:endParaRPr b="1" sz="1000">
              <a:solidFill>
                <a:srgbClr val="FFFFFF"/>
              </a:solidFill>
              <a:latin typeface="Overpass"/>
              <a:ea typeface="Overpass"/>
              <a:cs typeface="Overpass"/>
              <a:sym typeface="Overpas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I">
  <p:cSld name="CUSTOM_1_1_1_1_1_1_1">
    <p:bg>
      <p:bgPr>
        <a:blipFill>
          <a:blip r:embed="rId2">
            <a:alphaModFix/>
          </a:blip>
          <a:stretch>
            <a:fillRect/>
          </a:stretch>
        </a:blipFill>
      </p:bgPr>
    </p:bg>
    <p:spTree>
      <p:nvGrpSpPr>
        <p:cNvPr id="291" name="Shape 291"/>
        <p:cNvGrpSpPr/>
        <p:nvPr/>
      </p:nvGrpSpPr>
      <p:grpSpPr>
        <a:xfrm>
          <a:off x="0" y="0"/>
          <a:ext cx="0" cy="0"/>
          <a:chOff x="0" y="0"/>
          <a:chExt cx="0" cy="0"/>
        </a:xfrm>
      </p:grpSpPr>
      <p:sp>
        <p:nvSpPr>
          <p:cNvPr id="292" name="Google Shape;292;p48"/>
          <p:cNvSpPr txBox="1"/>
          <p:nvPr>
            <p:ph type="title"/>
          </p:nvPr>
        </p:nvSpPr>
        <p:spPr>
          <a:xfrm>
            <a:off x="826650" y="1660725"/>
            <a:ext cx="7490700" cy="12687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 name="Google Shape;293;p48"/>
          <p:cNvSpPr txBox="1"/>
          <p:nvPr/>
        </p:nvSpPr>
        <p:spPr>
          <a:xfrm>
            <a:off x="5810400" y="0"/>
            <a:ext cx="33336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FFFFFF"/>
                </a:solidFill>
                <a:latin typeface="Overpass"/>
                <a:ea typeface="Overpass"/>
                <a:cs typeface="Overpass"/>
                <a:sym typeface="Overpass"/>
              </a:rPr>
              <a:t>CONFIDENTIAL - FOR INTERNAL USE ONLY</a:t>
            </a:r>
            <a:endParaRPr b="1" sz="1000">
              <a:solidFill>
                <a:srgbClr val="FFFFFF"/>
              </a:solidFill>
              <a:latin typeface="Overpass"/>
              <a:ea typeface="Overpass"/>
              <a:cs typeface="Overpass"/>
              <a:sym typeface="Overpas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J">
  <p:cSld name="CUSTOM_1_1_1_1_1_1_1_1">
    <p:bg>
      <p:bgPr>
        <a:blipFill>
          <a:blip r:embed="rId2">
            <a:alphaModFix/>
          </a:blip>
          <a:stretch>
            <a:fillRect/>
          </a:stretch>
        </a:blipFill>
      </p:bgPr>
    </p:bg>
    <p:spTree>
      <p:nvGrpSpPr>
        <p:cNvPr id="294" name="Shape 294"/>
        <p:cNvGrpSpPr/>
        <p:nvPr/>
      </p:nvGrpSpPr>
      <p:grpSpPr>
        <a:xfrm>
          <a:off x="0" y="0"/>
          <a:ext cx="0" cy="0"/>
          <a:chOff x="0" y="0"/>
          <a:chExt cx="0" cy="0"/>
        </a:xfrm>
      </p:grpSpPr>
      <p:sp>
        <p:nvSpPr>
          <p:cNvPr id="295" name="Google Shape;295;p49"/>
          <p:cNvSpPr txBox="1"/>
          <p:nvPr/>
        </p:nvSpPr>
        <p:spPr>
          <a:xfrm>
            <a:off x="0" y="2830613"/>
            <a:ext cx="9144000" cy="4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NOTE: Background image is purposely blurred to create depth of field, so that your content is brought to the fore </a:t>
            </a:r>
            <a:endParaRPr sz="800">
              <a:solidFill>
                <a:srgbClr val="FFFFFF"/>
              </a:solidFill>
              <a:latin typeface="Proxima Nova"/>
              <a:ea typeface="Proxima Nova"/>
              <a:cs typeface="Proxima Nova"/>
              <a:sym typeface="Proxima Nova"/>
            </a:endParaRPr>
          </a:p>
        </p:txBody>
      </p:sp>
      <p:sp>
        <p:nvSpPr>
          <p:cNvPr id="296" name="Google Shape;296;p49"/>
          <p:cNvSpPr txBox="1"/>
          <p:nvPr>
            <p:ph type="title"/>
          </p:nvPr>
        </p:nvSpPr>
        <p:spPr>
          <a:xfrm>
            <a:off x="826650" y="1660725"/>
            <a:ext cx="7490700" cy="12687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 name="Google Shape;297;p49"/>
          <p:cNvSpPr txBox="1"/>
          <p:nvPr/>
        </p:nvSpPr>
        <p:spPr>
          <a:xfrm>
            <a:off x="5810400" y="0"/>
            <a:ext cx="33336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FFFFFF"/>
                </a:solidFill>
                <a:latin typeface="Overpass"/>
                <a:ea typeface="Overpass"/>
                <a:cs typeface="Overpass"/>
                <a:sym typeface="Overpass"/>
              </a:rPr>
              <a:t>CONFIDENTIAL - FOR INTERNAL USE ONLY</a:t>
            </a:r>
            <a:endParaRPr b="1" sz="1000">
              <a:solidFill>
                <a:srgbClr val="FFFFFF"/>
              </a:solidFill>
              <a:latin typeface="Overpass"/>
              <a:ea typeface="Overpass"/>
              <a:cs typeface="Overpass"/>
              <a:sym typeface="Overpas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K">
  <p:cSld name="CUSTOM_1_1_1_1_1_1_1_1_1">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50"/>
          <p:cNvSpPr txBox="1"/>
          <p:nvPr>
            <p:ph type="title"/>
          </p:nvPr>
        </p:nvSpPr>
        <p:spPr>
          <a:xfrm>
            <a:off x="826650" y="1660725"/>
            <a:ext cx="7490700" cy="12687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50"/>
          <p:cNvSpPr txBox="1"/>
          <p:nvPr/>
        </p:nvSpPr>
        <p:spPr>
          <a:xfrm>
            <a:off x="5810400" y="0"/>
            <a:ext cx="33336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FFFFFF"/>
                </a:solidFill>
                <a:latin typeface="Overpass"/>
                <a:ea typeface="Overpass"/>
                <a:cs typeface="Overpass"/>
                <a:sym typeface="Overpass"/>
              </a:rPr>
              <a:t>CONFIDENTIAL - FOR INTERNAL USE ONLY</a:t>
            </a:r>
            <a:endParaRPr b="1" sz="1000">
              <a:solidFill>
                <a:srgbClr val="FFFFFF"/>
              </a:solidFill>
              <a:latin typeface="Overpass"/>
              <a:ea typeface="Overpass"/>
              <a:cs typeface="Overpass"/>
              <a:sym typeface="Overpas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M">
  <p:cSld name="CUSTOM_1_1_1_1_1_1_1_1_1_1">
    <p:bg>
      <p:bgPr>
        <a:blipFill>
          <a:blip r:embed="rId2">
            <a:alphaModFix/>
          </a:blip>
          <a:stretch>
            <a:fillRect/>
          </a:stretch>
        </a:blipFill>
      </p:bgPr>
    </p:bg>
    <p:spTree>
      <p:nvGrpSpPr>
        <p:cNvPr id="301" name="Shape 301"/>
        <p:cNvGrpSpPr/>
        <p:nvPr/>
      </p:nvGrpSpPr>
      <p:grpSpPr>
        <a:xfrm>
          <a:off x="0" y="0"/>
          <a:ext cx="0" cy="0"/>
          <a:chOff x="0" y="0"/>
          <a:chExt cx="0" cy="0"/>
        </a:xfrm>
      </p:grpSpPr>
      <p:sp>
        <p:nvSpPr>
          <p:cNvPr id="302" name="Google Shape;302;p51"/>
          <p:cNvSpPr txBox="1"/>
          <p:nvPr>
            <p:ph type="title"/>
          </p:nvPr>
        </p:nvSpPr>
        <p:spPr>
          <a:xfrm>
            <a:off x="826650" y="1660725"/>
            <a:ext cx="7490700" cy="12687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51"/>
          <p:cNvSpPr txBox="1"/>
          <p:nvPr/>
        </p:nvSpPr>
        <p:spPr>
          <a:xfrm>
            <a:off x="5810400" y="0"/>
            <a:ext cx="33336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FFFFFF"/>
                </a:solidFill>
                <a:latin typeface="Overpass"/>
                <a:ea typeface="Overpass"/>
                <a:cs typeface="Overpass"/>
                <a:sym typeface="Overpass"/>
              </a:rPr>
              <a:t>CONFIDENTIAL - FOR INTERNAL USE ONLY</a:t>
            </a:r>
            <a:endParaRPr b="1" sz="1000">
              <a:solidFill>
                <a:srgbClr val="FFFFFF"/>
              </a:solidFill>
              <a:latin typeface="Overpass"/>
              <a:ea typeface="Overpass"/>
              <a:cs typeface="Overpass"/>
              <a:sym typeface="Overpas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title, quotes, graphics">
  <p:cSld name="CUSTOM_1_1_3">
    <p:spTree>
      <p:nvGrpSpPr>
        <p:cNvPr id="304" name="Shape 304"/>
        <p:cNvGrpSpPr/>
        <p:nvPr/>
      </p:nvGrpSpPr>
      <p:grpSpPr>
        <a:xfrm>
          <a:off x="0" y="0"/>
          <a:ext cx="0" cy="0"/>
          <a:chOff x="0" y="0"/>
          <a:chExt cx="0" cy="0"/>
        </a:xfrm>
      </p:grpSpPr>
      <p:sp>
        <p:nvSpPr>
          <p:cNvPr id="305" name="Google Shape;305;p52"/>
          <p:cNvSpPr txBox="1"/>
          <p:nvPr>
            <p:ph idx="1" type="body"/>
          </p:nvPr>
        </p:nvSpPr>
        <p:spPr>
          <a:xfrm>
            <a:off x="912050" y="2346461"/>
            <a:ext cx="2362500" cy="1299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cxnSp>
        <p:nvCxnSpPr>
          <p:cNvPr id="306" name="Google Shape;306;p52"/>
          <p:cNvCxnSpPr/>
          <p:nvPr/>
        </p:nvCxnSpPr>
        <p:spPr>
          <a:xfrm>
            <a:off x="743000" y="3915900"/>
            <a:ext cx="2370900" cy="0"/>
          </a:xfrm>
          <a:prstGeom prst="straightConnector1">
            <a:avLst/>
          </a:prstGeom>
          <a:noFill/>
          <a:ln cap="flat" cmpd="sng" w="9525">
            <a:solidFill>
              <a:schemeClr val="lt2"/>
            </a:solidFill>
            <a:prstDash val="solid"/>
            <a:round/>
            <a:headEnd len="med" w="med" type="none"/>
            <a:tailEnd len="med" w="med" type="none"/>
          </a:ln>
        </p:spPr>
      </p:cxnSp>
      <p:sp>
        <p:nvSpPr>
          <p:cNvPr id="307" name="Google Shape;307;p52"/>
          <p:cNvSpPr txBox="1"/>
          <p:nvPr>
            <p:ph idx="2" type="subTitle"/>
          </p:nvPr>
        </p:nvSpPr>
        <p:spPr>
          <a:xfrm>
            <a:off x="742925" y="3934688"/>
            <a:ext cx="2362500" cy="53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a:lvl2pPr>
            <a:lvl3pPr lvl="2" rtl="0">
              <a:lnSpc>
                <a:spcPct val="100000"/>
              </a:lnSpc>
              <a:spcBef>
                <a:spcPts val="0"/>
              </a:spcBef>
              <a:spcAft>
                <a:spcPts val="0"/>
              </a:spcAft>
              <a:buNone/>
              <a:defRPr sz="1000"/>
            </a:lvl3pPr>
            <a:lvl4pPr lvl="3" rtl="0">
              <a:lnSpc>
                <a:spcPct val="100000"/>
              </a:lnSpc>
              <a:spcBef>
                <a:spcPts val="0"/>
              </a:spcBef>
              <a:spcAft>
                <a:spcPts val="0"/>
              </a:spcAft>
              <a:buNone/>
              <a:defRPr sz="1000"/>
            </a:lvl4pPr>
            <a:lvl5pPr lvl="4" rtl="0">
              <a:lnSpc>
                <a:spcPct val="100000"/>
              </a:lnSpc>
              <a:spcBef>
                <a:spcPts val="0"/>
              </a:spcBef>
              <a:spcAft>
                <a:spcPts val="0"/>
              </a:spcAft>
              <a:buNone/>
              <a:defRPr sz="1000"/>
            </a:lvl5pPr>
            <a:lvl6pPr lvl="5" rtl="0">
              <a:lnSpc>
                <a:spcPct val="100000"/>
              </a:lnSpc>
              <a:spcBef>
                <a:spcPts val="0"/>
              </a:spcBef>
              <a:spcAft>
                <a:spcPts val="0"/>
              </a:spcAft>
              <a:buNone/>
              <a:defRPr sz="1000"/>
            </a:lvl6pPr>
            <a:lvl7pPr lvl="6" rtl="0">
              <a:lnSpc>
                <a:spcPct val="100000"/>
              </a:lnSpc>
              <a:spcBef>
                <a:spcPts val="0"/>
              </a:spcBef>
              <a:spcAft>
                <a:spcPts val="0"/>
              </a:spcAft>
              <a:buNone/>
              <a:defRPr sz="1000"/>
            </a:lvl7pPr>
            <a:lvl8pPr lvl="7" rtl="0">
              <a:lnSpc>
                <a:spcPct val="100000"/>
              </a:lnSpc>
              <a:spcBef>
                <a:spcPts val="0"/>
              </a:spcBef>
              <a:spcAft>
                <a:spcPts val="0"/>
              </a:spcAft>
              <a:buNone/>
              <a:defRPr sz="1000"/>
            </a:lvl8pPr>
            <a:lvl9pPr lvl="8" rtl="0">
              <a:lnSpc>
                <a:spcPct val="100000"/>
              </a:lnSpc>
              <a:spcBef>
                <a:spcPts val="0"/>
              </a:spcBef>
              <a:spcAft>
                <a:spcPts val="0"/>
              </a:spcAft>
              <a:buNone/>
              <a:defRPr sz="1000"/>
            </a:lvl9pPr>
          </a:lstStyle>
          <a:p/>
        </p:txBody>
      </p:sp>
      <p:sp>
        <p:nvSpPr>
          <p:cNvPr id="308" name="Google Shape;308;p52"/>
          <p:cNvSpPr txBox="1"/>
          <p:nvPr>
            <p:ph idx="3" type="body"/>
          </p:nvPr>
        </p:nvSpPr>
        <p:spPr>
          <a:xfrm>
            <a:off x="3559800" y="2346461"/>
            <a:ext cx="2362500" cy="1299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cxnSp>
        <p:nvCxnSpPr>
          <p:cNvPr id="309" name="Google Shape;309;p52"/>
          <p:cNvCxnSpPr/>
          <p:nvPr/>
        </p:nvCxnSpPr>
        <p:spPr>
          <a:xfrm>
            <a:off x="3386550" y="3915900"/>
            <a:ext cx="2370900" cy="0"/>
          </a:xfrm>
          <a:prstGeom prst="straightConnector1">
            <a:avLst/>
          </a:prstGeom>
          <a:noFill/>
          <a:ln cap="flat" cmpd="sng" w="9525">
            <a:solidFill>
              <a:schemeClr val="lt2"/>
            </a:solidFill>
            <a:prstDash val="solid"/>
            <a:round/>
            <a:headEnd len="med" w="med" type="none"/>
            <a:tailEnd len="med" w="med" type="none"/>
          </a:ln>
        </p:spPr>
      </p:cxnSp>
      <p:sp>
        <p:nvSpPr>
          <p:cNvPr id="310" name="Google Shape;310;p52"/>
          <p:cNvSpPr txBox="1"/>
          <p:nvPr>
            <p:ph idx="4" type="subTitle"/>
          </p:nvPr>
        </p:nvSpPr>
        <p:spPr>
          <a:xfrm>
            <a:off x="3390750" y="3934688"/>
            <a:ext cx="2362500" cy="53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a:lvl2pPr>
            <a:lvl3pPr lvl="2" rtl="0">
              <a:lnSpc>
                <a:spcPct val="100000"/>
              </a:lnSpc>
              <a:spcBef>
                <a:spcPts val="0"/>
              </a:spcBef>
              <a:spcAft>
                <a:spcPts val="0"/>
              </a:spcAft>
              <a:buNone/>
              <a:defRPr sz="1000"/>
            </a:lvl3pPr>
            <a:lvl4pPr lvl="3" rtl="0">
              <a:lnSpc>
                <a:spcPct val="100000"/>
              </a:lnSpc>
              <a:spcBef>
                <a:spcPts val="0"/>
              </a:spcBef>
              <a:spcAft>
                <a:spcPts val="0"/>
              </a:spcAft>
              <a:buNone/>
              <a:defRPr sz="1000"/>
            </a:lvl4pPr>
            <a:lvl5pPr lvl="4" rtl="0">
              <a:lnSpc>
                <a:spcPct val="100000"/>
              </a:lnSpc>
              <a:spcBef>
                <a:spcPts val="0"/>
              </a:spcBef>
              <a:spcAft>
                <a:spcPts val="0"/>
              </a:spcAft>
              <a:buNone/>
              <a:defRPr sz="1000"/>
            </a:lvl5pPr>
            <a:lvl6pPr lvl="5" rtl="0">
              <a:lnSpc>
                <a:spcPct val="100000"/>
              </a:lnSpc>
              <a:spcBef>
                <a:spcPts val="0"/>
              </a:spcBef>
              <a:spcAft>
                <a:spcPts val="0"/>
              </a:spcAft>
              <a:buNone/>
              <a:defRPr sz="1000"/>
            </a:lvl6pPr>
            <a:lvl7pPr lvl="6" rtl="0">
              <a:lnSpc>
                <a:spcPct val="100000"/>
              </a:lnSpc>
              <a:spcBef>
                <a:spcPts val="0"/>
              </a:spcBef>
              <a:spcAft>
                <a:spcPts val="0"/>
              </a:spcAft>
              <a:buNone/>
              <a:defRPr sz="1000"/>
            </a:lvl7pPr>
            <a:lvl8pPr lvl="7" rtl="0">
              <a:lnSpc>
                <a:spcPct val="100000"/>
              </a:lnSpc>
              <a:spcBef>
                <a:spcPts val="0"/>
              </a:spcBef>
              <a:spcAft>
                <a:spcPts val="0"/>
              </a:spcAft>
              <a:buNone/>
              <a:defRPr sz="1000"/>
            </a:lvl8pPr>
            <a:lvl9pPr lvl="8" rtl="0">
              <a:lnSpc>
                <a:spcPct val="100000"/>
              </a:lnSpc>
              <a:spcBef>
                <a:spcPts val="0"/>
              </a:spcBef>
              <a:spcAft>
                <a:spcPts val="0"/>
              </a:spcAft>
              <a:buNone/>
              <a:defRPr sz="1000"/>
            </a:lvl9pPr>
          </a:lstStyle>
          <a:p/>
        </p:txBody>
      </p:sp>
      <p:sp>
        <p:nvSpPr>
          <p:cNvPr id="311" name="Google Shape;311;p52"/>
          <p:cNvSpPr txBox="1"/>
          <p:nvPr>
            <p:ph idx="5" type="body"/>
          </p:nvPr>
        </p:nvSpPr>
        <p:spPr>
          <a:xfrm>
            <a:off x="6203350" y="2346461"/>
            <a:ext cx="2362500" cy="1299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cxnSp>
        <p:nvCxnSpPr>
          <p:cNvPr id="312" name="Google Shape;312;p52"/>
          <p:cNvCxnSpPr/>
          <p:nvPr/>
        </p:nvCxnSpPr>
        <p:spPr>
          <a:xfrm>
            <a:off x="6030100" y="3915900"/>
            <a:ext cx="2370900" cy="0"/>
          </a:xfrm>
          <a:prstGeom prst="straightConnector1">
            <a:avLst/>
          </a:prstGeom>
          <a:noFill/>
          <a:ln cap="flat" cmpd="sng" w="9525">
            <a:solidFill>
              <a:schemeClr val="lt2"/>
            </a:solidFill>
            <a:prstDash val="solid"/>
            <a:round/>
            <a:headEnd len="med" w="med" type="none"/>
            <a:tailEnd len="med" w="med" type="none"/>
          </a:ln>
        </p:spPr>
      </p:cxnSp>
      <p:sp>
        <p:nvSpPr>
          <p:cNvPr id="313" name="Google Shape;313;p52"/>
          <p:cNvSpPr txBox="1"/>
          <p:nvPr>
            <p:ph idx="6" type="subTitle"/>
          </p:nvPr>
        </p:nvSpPr>
        <p:spPr>
          <a:xfrm>
            <a:off x="6034300" y="3934688"/>
            <a:ext cx="2362500" cy="53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a:lvl2pPr>
            <a:lvl3pPr lvl="2" rtl="0">
              <a:lnSpc>
                <a:spcPct val="100000"/>
              </a:lnSpc>
              <a:spcBef>
                <a:spcPts val="0"/>
              </a:spcBef>
              <a:spcAft>
                <a:spcPts val="0"/>
              </a:spcAft>
              <a:buNone/>
              <a:defRPr sz="1000"/>
            </a:lvl3pPr>
            <a:lvl4pPr lvl="3" rtl="0">
              <a:lnSpc>
                <a:spcPct val="100000"/>
              </a:lnSpc>
              <a:spcBef>
                <a:spcPts val="0"/>
              </a:spcBef>
              <a:spcAft>
                <a:spcPts val="0"/>
              </a:spcAft>
              <a:buNone/>
              <a:defRPr sz="1000"/>
            </a:lvl4pPr>
            <a:lvl5pPr lvl="4" rtl="0">
              <a:lnSpc>
                <a:spcPct val="100000"/>
              </a:lnSpc>
              <a:spcBef>
                <a:spcPts val="0"/>
              </a:spcBef>
              <a:spcAft>
                <a:spcPts val="0"/>
              </a:spcAft>
              <a:buNone/>
              <a:defRPr sz="1000"/>
            </a:lvl5pPr>
            <a:lvl6pPr lvl="5" rtl="0">
              <a:lnSpc>
                <a:spcPct val="100000"/>
              </a:lnSpc>
              <a:spcBef>
                <a:spcPts val="0"/>
              </a:spcBef>
              <a:spcAft>
                <a:spcPts val="0"/>
              </a:spcAft>
              <a:buNone/>
              <a:defRPr sz="1000"/>
            </a:lvl6pPr>
            <a:lvl7pPr lvl="6" rtl="0">
              <a:lnSpc>
                <a:spcPct val="100000"/>
              </a:lnSpc>
              <a:spcBef>
                <a:spcPts val="0"/>
              </a:spcBef>
              <a:spcAft>
                <a:spcPts val="0"/>
              </a:spcAft>
              <a:buNone/>
              <a:defRPr sz="1000"/>
            </a:lvl7pPr>
            <a:lvl8pPr lvl="7" rtl="0">
              <a:lnSpc>
                <a:spcPct val="100000"/>
              </a:lnSpc>
              <a:spcBef>
                <a:spcPts val="0"/>
              </a:spcBef>
              <a:spcAft>
                <a:spcPts val="0"/>
              </a:spcAft>
              <a:buNone/>
              <a:defRPr sz="1000"/>
            </a:lvl8pPr>
            <a:lvl9pPr lvl="8" rtl="0">
              <a:lnSpc>
                <a:spcPct val="100000"/>
              </a:lnSpc>
              <a:spcBef>
                <a:spcPts val="0"/>
              </a:spcBef>
              <a:spcAft>
                <a:spcPts val="0"/>
              </a:spcAft>
              <a:buNone/>
              <a:defRPr sz="1000"/>
            </a:lvl9pPr>
          </a:lstStyle>
          <a:p/>
        </p:txBody>
      </p:sp>
      <p:sp>
        <p:nvSpPr>
          <p:cNvPr id="314" name="Google Shape;314;p5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15" name="Google Shape;315;p52"/>
          <p:cNvSpPr txBox="1"/>
          <p:nvPr>
            <p:ph idx="7" type="subTitle"/>
          </p:nvPr>
        </p:nvSpPr>
        <p:spPr>
          <a:xfrm>
            <a:off x="826650" y="929775"/>
            <a:ext cx="75582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316" name="Google Shape;316;p52"/>
          <p:cNvSpPr txBox="1"/>
          <p:nvPr>
            <p:ph idx="12" type="sldNum"/>
          </p:nvPr>
        </p:nvSpPr>
        <p:spPr>
          <a:xfrm>
            <a:off x="1177578" y="4733944"/>
            <a:ext cx="360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Proxima Nova"/>
                <a:ea typeface="Proxima Nova"/>
                <a:cs typeface="Proxima Nova"/>
                <a:sym typeface="Proxima Nova"/>
              </a:defRPr>
            </a:lvl1pPr>
            <a:lvl2pPr lvl="1" rtl="0" algn="ctr">
              <a:buNone/>
              <a:defRPr sz="600">
                <a:latin typeface="Proxima Nova"/>
                <a:ea typeface="Proxima Nova"/>
                <a:cs typeface="Proxima Nova"/>
                <a:sym typeface="Proxima Nova"/>
              </a:defRPr>
            </a:lvl2pPr>
            <a:lvl3pPr lvl="2" rtl="0" algn="ctr">
              <a:buNone/>
              <a:defRPr sz="600">
                <a:latin typeface="Proxima Nova"/>
                <a:ea typeface="Proxima Nova"/>
                <a:cs typeface="Proxima Nova"/>
                <a:sym typeface="Proxima Nova"/>
              </a:defRPr>
            </a:lvl3pPr>
            <a:lvl4pPr lvl="3" rtl="0" algn="ctr">
              <a:buNone/>
              <a:defRPr sz="600">
                <a:latin typeface="Proxima Nova"/>
                <a:ea typeface="Proxima Nova"/>
                <a:cs typeface="Proxima Nova"/>
                <a:sym typeface="Proxima Nova"/>
              </a:defRPr>
            </a:lvl4pPr>
            <a:lvl5pPr lvl="4" rtl="0" algn="ctr">
              <a:buNone/>
              <a:defRPr sz="600">
                <a:latin typeface="Proxima Nova"/>
                <a:ea typeface="Proxima Nova"/>
                <a:cs typeface="Proxima Nova"/>
                <a:sym typeface="Proxima Nova"/>
              </a:defRPr>
            </a:lvl5pPr>
            <a:lvl6pPr lvl="5" rtl="0" algn="ctr">
              <a:buNone/>
              <a:defRPr sz="600">
                <a:latin typeface="Proxima Nova"/>
                <a:ea typeface="Proxima Nova"/>
                <a:cs typeface="Proxima Nova"/>
                <a:sym typeface="Proxima Nova"/>
              </a:defRPr>
            </a:lvl6pPr>
            <a:lvl7pPr lvl="6" rtl="0" algn="ctr">
              <a:buNone/>
              <a:defRPr sz="600">
                <a:latin typeface="Proxima Nova"/>
                <a:ea typeface="Proxima Nova"/>
                <a:cs typeface="Proxima Nova"/>
                <a:sym typeface="Proxima Nova"/>
              </a:defRPr>
            </a:lvl7pPr>
            <a:lvl8pPr lvl="7" rtl="0" algn="ctr">
              <a:buNone/>
              <a:defRPr sz="600">
                <a:latin typeface="Proxima Nova"/>
                <a:ea typeface="Proxima Nova"/>
                <a:cs typeface="Proxima Nova"/>
                <a:sym typeface="Proxima Nova"/>
              </a:defRPr>
            </a:lvl8pPr>
            <a:lvl9pPr lvl="8" rtl="0" algn="ctr">
              <a:buNone/>
              <a:defRPr sz="600">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
              <a:t>‹#›</a:t>
            </a:fld>
            <a:endParaRPr/>
          </a:p>
        </p:txBody>
      </p:sp>
      <p:sp>
        <p:nvSpPr>
          <p:cNvPr id="317" name="Google Shape;317;p52"/>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1100">
                <a:latin typeface="Overpass"/>
                <a:ea typeface="Overpass"/>
                <a:cs typeface="Overpass"/>
                <a:sym typeface="Overpass"/>
              </a:rPr>
              <a:t>‹#›</a:t>
            </a:fld>
            <a:endParaRPr sz="1100">
              <a:latin typeface="Overpass"/>
              <a:ea typeface="Overpass"/>
              <a:cs typeface="Overpass"/>
              <a:sym typeface="Overpas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5" name="Shape 25"/>
        <p:cNvGrpSpPr/>
        <p:nvPr/>
      </p:nvGrpSpPr>
      <p:grpSpPr>
        <a:xfrm>
          <a:off x="0" y="0"/>
          <a:ext cx="0" cy="0"/>
          <a:chOff x="0" y="0"/>
          <a:chExt cx="0" cy="0"/>
        </a:xfrm>
      </p:grpSpPr>
      <p:sp>
        <p:nvSpPr>
          <p:cNvPr id="26" name="Google Shape;26;p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27" name="Google Shape;27;p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allouts">
  <p:cSld name="CUSTOM_1_1_1_2">
    <p:spTree>
      <p:nvGrpSpPr>
        <p:cNvPr id="318" name="Shape 318"/>
        <p:cNvGrpSpPr/>
        <p:nvPr/>
      </p:nvGrpSpPr>
      <p:grpSpPr>
        <a:xfrm>
          <a:off x="0" y="0"/>
          <a:ext cx="0" cy="0"/>
          <a:chOff x="0" y="0"/>
          <a:chExt cx="0" cy="0"/>
        </a:xfrm>
      </p:grpSpPr>
      <p:sp>
        <p:nvSpPr>
          <p:cNvPr id="319" name="Google Shape;319;p53"/>
          <p:cNvSpPr txBox="1"/>
          <p:nvPr>
            <p:ph idx="1" type="subTitle"/>
          </p:nvPr>
        </p:nvSpPr>
        <p:spPr>
          <a:xfrm>
            <a:off x="0" y="1957525"/>
            <a:ext cx="3228900" cy="983100"/>
          </a:xfrm>
          <a:prstGeom prst="rect">
            <a:avLst/>
          </a:prstGeom>
        </p:spPr>
        <p:txBody>
          <a:bodyPr anchorCtr="0" anchor="ctr" bIns="91425" lIns="91425" spcFirstLastPara="1" rIns="91425" wrap="square" tIns="91425">
            <a:noAutofit/>
          </a:bodyPr>
          <a:lstStyle>
            <a:lvl1pPr lvl="0" rtl="0" algn="r">
              <a:spcBef>
                <a:spcPts val="600"/>
              </a:spcBef>
              <a:spcAft>
                <a:spcPts val="0"/>
              </a:spcAft>
              <a:buNone/>
              <a:defRPr>
                <a:solidFill>
                  <a:schemeClr val="lt1"/>
                </a:solidFill>
              </a:defRPr>
            </a:lvl1pPr>
            <a:lvl2pPr lvl="1" rtl="0" algn="r">
              <a:spcBef>
                <a:spcPts val="600"/>
              </a:spcBef>
              <a:spcAft>
                <a:spcPts val="0"/>
              </a:spcAft>
              <a:buNone/>
              <a:defRPr>
                <a:solidFill>
                  <a:schemeClr val="lt1"/>
                </a:solidFill>
              </a:defRPr>
            </a:lvl2pPr>
            <a:lvl3pPr lvl="2" rtl="0" algn="r">
              <a:spcBef>
                <a:spcPts val="600"/>
              </a:spcBef>
              <a:spcAft>
                <a:spcPts val="0"/>
              </a:spcAft>
              <a:buNone/>
              <a:defRPr>
                <a:solidFill>
                  <a:schemeClr val="lt1"/>
                </a:solidFill>
              </a:defRPr>
            </a:lvl3pPr>
            <a:lvl4pPr lvl="3" rtl="0" algn="r">
              <a:spcBef>
                <a:spcPts val="600"/>
              </a:spcBef>
              <a:spcAft>
                <a:spcPts val="0"/>
              </a:spcAft>
              <a:buNone/>
              <a:defRPr>
                <a:solidFill>
                  <a:schemeClr val="lt1"/>
                </a:solidFill>
              </a:defRPr>
            </a:lvl4pPr>
            <a:lvl5pPr lvl="4" rtl="0" algn="r">
              <a:spcBef>
                <a:spcPts val="600"/>
              </a:spcBef>
              <a:spcAft>
                <a:spcPts val="0"/>
              </a:spcAft>
              <a:buNone/>
              <a:defRPr>
                <a:solidFill>
                  <a:schemeClr val="lt1"/>
                </a:solidFill>
              </a:defRPr>
            </a:lvl5pPr>
            <a:lvl6pPr lvl="5" rtl="0" algn="r">
              <a:spcBef>
                <a:spcPts val="600"/>
              </a:spcBef>
              <a:spcAft>
                <a:spcPts val="0"/>
              </a:spcAft>
              <a:buNone/>
              <a:defRPr>
                <a:solidFill>
                  <a:schemeClr val="lt1"/>
                </a:solidFill>
              </a:defRPr>
            </a:lvl6pPr>
            <a:lvl7pPr lvl="6" rtl="0" algn="r">
              <a:spcBef>
                <a:spcPts val="600"/>
              </a:spcBef>
              <a:spcAft>
                <a:spcPts val="0"/>
              </a:spcAft>
              <a:buNone/>
              <a:defRPr>
                <a:solidFill>
                  <a:schemeClr val="lt1"/>
                </a:solidFill>
              </a:defRPr>
            </a:lvl7pPr>
            <a:lvl8pPr lvl="7" rtl="0" algn="r">
              <a:spcBef>
                <a:spcPts val="600"/>
              </a:spcBef>
              <a:spcAft>
                <a:spcPts val="0"/>
              </a:spcAft>
              <a:buNone/>
              <a:defRPr>
                <a:solidFill>
                  <a:schemeClr val="lt1"/>
                </a:solidFill>
              </a:defRPr>
            </a:lvl8pPr>
            <a:lvl9pPr lvl="8" rtl="0" algn="r">
              <a:spcBef>
                <a:spcPts val="600"/>
              </a:spcBef>
              <a:spcAft>
                <a:spcPts val="0"/>
              </a:spcAft>
              <a:buNone/>
              <a:defRPr>
                <a:solidFill>
                  <a:schemeClr val="lt1"/>
                </a:solidFill>
              </a:defRPr>
            </a:lvl9pPr>
          </a:lstStyle>
          <a:p/>
        </p:txBody>
      </p:sp>
      <p:sp>
        <p:nvSpPr>
          <p:cNvPr id="320" name="Google Shape;320;p53"/>
          <p:cNvSpPr txBox="1"/>
          <p:nvPr>
            <p:ph idx="2" type="subTitle"/>
          </p:nvPr>
        </p:nvSpPr>
        <p:spPr>
          <a:xfrm>
            <a:off x="5900825" y="1957525"/>
            <a:ext cx="3228900" cy="983100"/>
          </a:xfrm>
          <a:prstGeom prst="rect">
            <a:avLst/>
          </a:prstGeom>
        </p:spPr>
        <p:txBody>
          <a:bodyPr anchorCtr="0" anchor="ctr" bIns="91425" lIns="91425" spcFirstLastPara="1" rIns="91425" wrap="square" tIns="91425">
            <a:noAutofit/>
          </a:bodyPr>
          <a:lstStyle>
            <a:lvl1pPr lvl="0" rtl="0">
              <a:spcBef>
                <a:spcPts val="600"/>
              </a:spcBef>
              <a:spcAft>
                <a:spcPts val="0"/>
              </a:spcAft>
              <a:buNone/>
              <a:defRPr>
                <a:solidFill>
                  <a:schemeClr val="lt1"/>
                </a:solidFill>
              </a:defRPr>
            </a:lvl1pPr>
            <a:lvl2pPr lvl="1" rtl="0">
              <a:spcBef>
                <a:spcPts val="600"/>
              </a:spcBef>
              <a:spcAft>
                <a:spcPts val="0"/>
              </a:spcAft>
              <a:buNone/>
              <a:defRPr>
                <a:solidFill>
                  <a:schemeClr val="lt1"/>
                </a:solidFill>
              </a:defRPr>
            </a:lvl2pPr>
            <a:lvl3pPr lvl="2" rtl="0">
              <a:spcBef>
                <a:spcPts val="600"/>
              </a:spcBef>
              <a:spcAft>
                <a:spcPts val="0"/>
              </a:spcAft>
              <a:buNone/>
              <a:defRPr>
                <a:solidFill>
                  <a:schemeClr val="lt1"/>
                </a:solidFill>
              </a:defRPr>
            </a:lvl3pPr>
            <a:lvl4pPr lvl="3" rtl="0">
              <a:spcBef>
                <a:spcPts val="600"/>
              </a:spcBef>
              <a:spcAft>
                <a:spcPts val="0"/>
              </a:spcAft>
              <a:buNone/>
              <a:defRPr>
                <a:solidFill>
                  <a:schemeClr val="lt1"/>
                </a:solidFill>
              </a:defRPr>
            </a:lvl4pPr>
            <a:lvl5pPr lvl="4" rtl="0">
              <a:spcBef>
                <a:spcPts val="600"/>
              </a:spcBef>
              <a:spcAft>
                <a:spcPts val="0"/>
              </a:spcAft>
              <a:buNone/>
              <a:defRPr>
                <a:solidFill>
                  <a:schemeClr val="lt1"/>
                </a:solidFill>
              </a:defRPr>
            </a:lvl5pPr>
            <a:lvl6pPr lvl="5" rtl="0">
              <a:spcBef>
                <a:spcPts val="600"/>
              </a:spcBef>
              <a:spcAft>
                <a:spcPts val="0"/>
              </a:spcAft>
              <a:buNone/>
              <a:defRPr>
                <a:solidFill>
                  <a:schemeClr val="lt1"/>
                </a:solidFill>
              </a:defRPr>
            </a:lvl6pPr>
            <a:lvl7pPr lvl="6" rtl="0">
              <a:spcBef>
                <a:spcPts val="600"/>
              </a:spcBef>
              <a:spcAft>
                <a:spcPts val="0"/>
              </a:spcAft>
              <a:buNone/>
              <a:defRPr>
                <a:solidFill>
                  <a:schemeClr val="lt1"/>
                </a:solidFill>
              </a:defRPr>
            </a:lvl7pPr>
            <a:lvl8pPr lvl="7" rtl="0">
              <a:spcBef>
                <a:spcPts val="600"/>
              </a:spcBef>
              <a:spcAft>
                <a:spcPts val="0"/>
              </a:spcAft>
              <a:buNone/>
              <a:defRPr>
                <a:solidFill>
                  <a:schemeClr val="lt1"/>
                </a:solidFill>
              </a:defRPr>
            </a:lvl8pPr>
            <a:lvl9pPr lvl="8" rtl="0">
              <a:spcBef>
                <a:spcPts val="600"/>
              </a:spcBef>
              <a:spcAft>
                <a:spcPts val="0"/>
              </a:spcAft>
              <a:buNone/>
              <a:defRPr>
                <a:solidFill>
                  <a:schemeClr val="lt1"/>
                </a:solidFill>
              </a:defRPr>
            </a:lvl9pPr>
          </a:lstStyle>
          <a:p/>
        </p:txBody>
      </p:sp>
      <p:sp>
        <p:nvSpPr>
          <p:cNvPr id="321" name="Google Shape;321;p53"/>
          <p:cNvSpPr txBox="1"/>
          <p:nvPr>
            <p:ph idx="3" type="subTitle"/>
          </p:nvPr>
        </p:nvSpPr>
        <p:spPr>
          <a:xfrm>
            <a:off x="5900825" y="3199950"/>
            <a:ext cx="3228900" cy="983100"/>
          </a:xfrm>
          <a:prstGeom prst="rect">
            <a:avLst/>
          </a:prstGeom>
        </p:spPr>
        <p:txBody>
          <a:bodyPr anchorCtr="0" anchor="ctr" bIns="91425" lIns="91425" spcFirstLastPara="1" rIns="91425" wrap="square" tIns="91425">
            <a:noAutofit/>
          </a:bodyPr>
          <a:lstStyle>
            <a:lvl1pPr lvl="0" rtl="0">
              <a:spcBef>
                <a:spcPts val="600"/>
              </a:spcBef>
              <a:spcAft>
                <a:spcPts val="0"/>
              </a:spcAft>
              <a:buNone/>
              <a:defRPr>
                <a:solidFill>
                  <a:schemeClr val="lt1"/>
                </a:solidFill>
              </a:defRPr>
            </a:lvl1pPr>
            <a:lvl2pPr lvl="1" rtl="0">
              <a:spcBef>
                <a:spcPts val="600"/>
              </a:spcBef>
              <a:spcAft>
                <a:spcPts val="0"/>
              </a:spcAft>
              <a:buNone/>
              <a:defRPr>
                <a:solidFill>
                  <a:schemeClr val="lt1"/>
                </a:solidFill>
              </a:defRPr>
            </a:lvl2pPr>
            <a:lvl3pPr lvl="2" rtl="0">
              <a:spcBef>
                <a:spcPts val="600"/>
              </a:spcBef>
              <a:spcAft>
                <a:spcPts val="0"/>
              </a:spcAft>
              <a:buNone/>
              <a:defRPr>
                <a:solidFill>
                  <a:schemeClr val="lt1"/>
                </a:solidFill>
              </a:defRPr>
            </a:lvl3pPr>
            <a:lvl4pPr lvl="3" rtl="0">
              <a:spcBef>
                <a:spcPts val="600"/>
              </a:spcBef>
              <a:spcAft>
                <a:spcPts val="0"/>
              </a:spcAft>
              <a:buNone/>
              <a:defRPr>
                <a:solidFill>
                  <a:schemeClr val="lt1"/>
                </a:solidFill>
              </a:defRPr>
            </a:lvl4pPr>
            <a:lvl5pPr lvl="4" rtl="0">
              <a:spcBef>
                <a:spcPts val="600"/>
              </a:spcBef>
              <a:spcAft>
                <a:spcPts val="0"/>
              </a:spcAft>
              <a:buNone/>
              <a:defRPr>
                <a:solidFill>
                  <a:schemeClr val="lt1"/>
                </a:solidFill>
              </a:defRPr>
            </a:lvl5pPr>
            <a:lvl6pPr lvl="5" rtl="0">
              <a:spcBef>
                <a:spcPts val="600"/>
              </a:spcBef>
              <a:spcAft>
                <a:spcPts val="0"/>
              </a:spcAft>
              <a:buNone/>
              <a:defRPr>
                <a:solidFill>
                  <a:schemeClr val="lt1"/>
                </a:solidFill>
              </a:defRPr>
            </a:lvl6pPr>
            <a:lvl7pPr lvl="6" rtl="0">
              <a:spcBef>
                <a:spcPts val="600"/>
              </a:spcBef>
              <a:spcAft>
                <a:spcPts val="0"/>
              </a:spcAft>
              <a:buNone/>
              <a:defRPr>
                <a:solidFill>
                  <a:schemeClr val="lt1"/>
                </a:solidFill>
              </a:defRPr>
            </a:lvl7pPr>
            <a:lvl8pPr lvl="7" rtl="0">
              <a:spcBef>
                <a:spcPts val="600"/>
              </a:spcBef>
              <a:spcAft>
                <a:spcPts val="0"/>
              </a:spcAft>
              <a:buNone/>
              <a:defRPr>
                <a:solidFill>
                  <a:schemeClr val="lt1"/>
                </a:solidFill>
              </a:defRPr>
            </a:lvl8pPr>
            <a:lvl9pPr lvl="8" rtl="0">
              <a:spcBef>
                <a:spcPts val="600"/>
              </a:spcBef>
              <a:spcAft>
                <a:spcPts val="0"/>
              </a:spcAft>
              <a:buNone/>
              <a:defRPr>
                <a:solidFill>
                  <a:schemeClr val="lt1"/>
                </a:solidFill>
              </a:defRPr>
            </a:lvl9pPr>
          </a:lstStyle>
          <a:p/>
        </p:txBody>
      </p:sp>
      <p:sp>
        <p:nvSpPr>
          <p:cNvPr id="322" name="Google Shape;322;p53"/>
          <p:cNvSpPr txBox="1"/>
          <p:nvPr>
            <p:ph idx="4" type="subTitle"/>
          </p:nvPr>
        </p:nvSpPr>
        <p:spPr>
          <a:xfrm>
            <a:off x="0" y="3199950"/>
            <a:ext cx="3228900" cy="983100"/>
          </a:xfrm>
          <a:prstGeom prst="rect">
            <a:avLst/>
          </a:prstGeom>
        </p:spPr>
        <p:txBody>
          <a:bodyPr anchorCtr="0" anchor="ctr" bIns="91425" lIns="91425" spcFirstLastPara="1" rIns="91425" wrap="square" tIns="91425">
            <a:noAutofit/>
          </a:bodyPr>
          <a:lstStyle>
            <a:lvl1pPr lvl="0" rtl="0" algn="r">
              <a:spcBef>
                <a:spcPts val="600"/>
              </a:spcBef>
              <a:spcAft>
                <a:spcPts val="0"/>
              </a:spcAft>
              <a:buNone/>
              <a:defRPr>
                <a:solidFill>
                  <a:schemeClr val="lt1"/>
                </a:solidFill>
              </a:defRPr>
            </a:lvl1pPr>
            <a:lvl2pPr lvl="1" rtl="0" algn="r">
              <a:spcBef>
                <a:spcPts val="600"/>
              </a:spcBef>
              <a:spcAft>
                <a:spcPts val="0"/>
              </a:spcAft>
              <a:buNone/>
              <a:defRPr>
                <a:solidFill>
                  <a:schemeClr val="lt1"/>
                </a:solidFill>
              </a:defRPr>
            </a:lvl2pPr>
            <a:lvl3pPr lvl="2" rtl="0" algn="r">
              <a:spcBef>
                <a:spcPts val="600"/>
              </a:spcBef>
              <a:spcAft>
                <a:spcPts val="0"/>
              </a:spcAft>
              <a:buNone/>
              <a:defRPr>
                <a:solidFill>
                  <a:schemeClr val="lt1"/>
                </a:solidFill>
              </a:defRPr>
            </a:lvl3pPr>
            <a:lvl4pPr lvl="3" rtl="0" algn="r">
              <a:spcBef>
                <a:spcPts val="600"/>
              </a:spcBef>
              <a:spcAft>
                <a:spcPts val="0"/>
              </a:spcAft>
              <a:buNone/>
              <a:defRPr>
                <a:solidFill>
                  <a:schemeClr val="lt1"/>
                </a:solidFill>
              </a:defRPr>
            </a:lvl4pPr>
            <a:lvl5pPr lvl="4" rtl="0" algn="r">
              <a:spcBef>
                <a:spcPts val="600"/>
              </a:spcBef>
              <a:spcAft>
                <a:spcPts val="0"/>
              </a:spcAft>
              <a:buNone/>
              <a:defRPr>
                <a:solidFill>
                  <a:schemeClr val="lt1"/>
                </a:solidFill>
              </a:defRPr>
            </a:lvl5pPr>
            <a:lvl6pPr lvl="5" rtl="0" algn="r">
              <a:spcBef>
                <a:spcPts val="600"/>
              </a:spcBef>
              <a:spcAft>
                <a:spcPts val="0"/>
              </a:spcAft>
              <a:buNone/>
              <a:defRPr>
                <a:solidFill>
                  <a:schemeClr val="lt1"/>
                </a:solidFill>
              </a:defRPr>
            </a:lvl6pPr>
            <a:lvl7pPr lvl="6" rtl="0" algn="r">
              <a:spcBef>
                <a:spcPts val="600"/>
              </a:spcBef>
              <a:spcAft>
                <a:spcPts val="0"/>
              </a:spcAft>
              <a:buNone/>
              <a:defRPr>
                <a:solidFill>
                  <a:schemeClr val="lt1"/>
                </a:solidFill>
              </a:defRPr>
            </a:lvl7pPr>
            <a:lvl8pPr lvl="7" rtl="0" algn="r">
              <a:spcBef>
                <a:spcPts val="600"/>
              </a:spcBef>
              <a:spcAft>
                <a:spcPts val="0"/>
              </a:spcAft>
              <a:buNone/>
              <a:defRPr>
                <a:solidFill>
                  <a:schemeClr val="lt1"/>
                </a:solidFill>
              </a:defRPr>
            </a:lvl8pPr>
            <a:lvl9pPr lvl="8" rtl="0" algn="r">
              <a:spcBef>
                <a:spcPts val="600"/>
              </a:spcBef>
              <a:spcAft>
                <a:spcPts val="0"/>
              </a:spcAft>
              <a:buNone/>
              <a:defRPr>
                <a:solidFill>
                  <a:schemeClr val="lt1"/>
                </a:solidFill>
              </a:defRPr>
            </a:lvl9pPr>
          </a:lstStyle>
          <a:p/>
        </p:txBody>
      </p:sp>
      <p:sp>
        <p:nvSpPr>
          <p:cNvPr id="323" name="Google Shape;323;p5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9pPr>
          </a:lstStyle>
          <a:p/>
        </p:txBody>
      </p:sp>
      <p:sp>
        <p:nvSpPr>
          <p:cNvPr id="324" name="Google Shape;324;p53"/>
          <p:cNvSpPr txBox="1"/>
          <p:nvPr>
            <p:ph idx="5" type="subTitle"/>
          </p:nvPr>
        </p:nvSpPr>
        <p:spPr>
          <a:xfrm>
            <a:off x="0" y="929775"/>
            <a:ext cx="91440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25" name="Google Shape;325;p53"/>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1100">
                <a:latin typeface="Overpass"/>
                <a:ea typeface="Overpass"/>
                <a:cs typeface="Overpass"/>
                <a:sym typeface="Overpass"/>
              </a:rPr>
              <a:t>‹#›</a:t>
            </a:fld>
            <a:endParaRPr sz="1100">
              <a:latin typeface="Overpass"/>
              <a:ea typeface="Overpass"/>
              <a:cs typeface="Overpass"/>
              <a:sym typeface="Overpas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1_1_1_1_2">
    <p:spTree>
      <p:nvGrpSpPr>
        <p:cNvPr id="326" name="Shape 326"/>
        <p:cNvGrpSpPr/>
        <p:nvPr/>
      </p:nvGrpSpPr>
      <p:grpSpPr>
        <a:xfrm>
          <a:off x="0" y="0"/>
          <a:ext cx="0" cy="0"/>
          <a:chOff x="0" y="0"/>
          <a:chExt cx="0" cy="0"/>
        </a:xfrm>
      </p:grpSpPr>
      <p:sp>
        <p:nvSpPr>
          <p:cNvPr id="327" name="Google Shape;327;p54"/>
          <p:cNvSpPr txBox="1"/>
          <p:nvPr>
            <p:ph idx="1" type="subTitle"/>
          </p:nvPr>
        </p:nvSpPr>
        <p:spPr>
          <a:xfrm>
            <a:off x="826650" y="2872256"/>
            <a:ext cx="2260800" cy="664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28" name="Google Shape;328;p54"/>
          <p:cNvSpPr txBox="1"/>
          <p:nvPr>
            <p:ph idx="2" type="subTitle"/>
          </p:nvPr>
        </p:nvSpPr>
        <p:spPr>
          <a:xfrm>
            <a:off x="826650" y="3536456"/>
            <a:ext cx="22608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0"/>
              </a:spcBef>
              <a:spcAft>
                <a:spcPts val="0"/>
              </a:spcAft>
              <a:buNone/>
              <a:defRPr sz="1200"/>
            </a:lvl2pPr>
            <a:lvl3pPr lvl="2" rtl="0" algn="ctr">
              <a:lnSpc>
                <a:spcPct val="100000"/>
              </a:lnSpc>
              <a:spcBef>
                <a:spcPts val="0"/>
              </a:spcBef>
              <a:spcAft>
                <a:spcPts val="0"/>
              </a:spcAft>
              <a:buNone/>
              <a:defRPr sz="1200"/>
            </a:lvl3pPr>
            <a:lvl4pPr lvl="3" rtl="0" algn="ctr">
              <a:lnSpc>
                <a:spcPct val="100000"/>
              </a:lnSpc>
              <a:spcBef>
                <a:spcPts val="0"/>
              </a:spcBef>
              <a:spcAft>
                <a:spcPts val="0"/>
              </a:spcAft>
              <a:buNone/>
              <a:defRPr sz="1200"/>
            </a:lvl4pPr>
            <a:lvl5pPr lvl="4" rtl="0" algn="ctr">
              <a:lnSpc>
                <a:spcPct val="100000"/>
              </a:lnSpc>
              <a:spcBef>
                <a:spcPts val="0"/>
              </a:spcBef>
              <a:spcAft>
                <a:spcPts val="0"/>
              </a:spcAft>
              <a:buNone/>
              <a:defRPr sz="1200"/>
            </a:lvl5pPr>
            <a:lvl6pPr lvl="5" rtl="0" algn="ctr">
              <a:lnSpc>
                <a:spcPct val="100000"/>
              </a:lnSpc>
              <a:spcBef>
                <a:spcPts val="0"/>
              </a:spcBef>
              <a:spcAft>
                <a:spcPts val="0"/>
              </a:spcAft>
              <a:buNone/>
              <a:defRPr sz="1200"/>
            </a:lvl6pPr>
            <a:lvl7pPr lvl="6" rtl="0" algn="ctr">
              <a:lnSpc>
                <a:spcPct val="100000"/>
              </a:lnSpc>
              <a:spcBef>
                <a:spcPts val="0"/>
              </a:spcBef>
              <a:spcAft>
                <a:spcPts val="0"/>
              </a:spcAft>
              <a:buNone/>
              <a:defRPr sz="1200"/>
            </a:lvl7pPr>
            <a:lvl8pPr lvl="7" rtl="0" algn="ctr">
              <a:lnSpc>
                <a:spcPct val="100000"/>
              </a:lnSpc>
              <a:spcBef>
                <a:spcPts val="0"/>
              </a:spcBef>
              <a:spcAft>
                <a:spcPts val="0"/>
              </a:spcAft>
              <a:buNone/>
              <a:defRPr sz="1200"/>
            </a:lvl8pPr>
            <a:lvl9pPr lvl="8" rtl="0" algn="ctr">
              <a:lnSpc>
                <a:spcPct val="100000"/>
              </a:lnSpc>
              <a:spcBef>
                <a:spcPts val="0"/>
              </a:spcBef>
              <a:spcAft>
                <a:spcPts val="0"/>
              </a:spcAft>
              <a:buNone/>
              <a:defRPr sz="1200"/>
            </a:lvl9pPr>
          </a:lstStyle>
          <a:p/>
        </p:txBody>
      </p:sp>
      <p:sp>
        <p:nvSpPr>
          <p:cNvPr id="329" name="Google Shape;329;p54"/>
          <p:cNvSpPr txBox="1"/>
          <p:nvPr>
            <p:ph idx="3" type="subTitle"/>
          </p:nvPr>
        </p:nvSpPr>
        <p:spPr>
          <a:xfrm>
            <a:off x="3441600" y="3536456"/>
            <a:ext cx="22608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0"/>
              </a:spcBef>
              <a:spcAft>
                <a:spcPts val="0"/>
              </a:spcAft>
              <a:buNone/>
              <a:defRPr sz="1200"/>
            </a:lvl2pPr>
            <a:lvl3pPr lvl="2" rtl="0" algn="ctr">
              <a:lnSpc>
                <a:spcPct val="100000"/>
              </a:lnSpc>
              <a:spcBef>
                <a:spcPts val="0"/>
              </a:spcBef>
              <a:spcAft>
                <a:spcPts val="0"/>
              </a:spcAft>
              <a:buNone/>
              <a:defRPr sz="1200"/>
            </a:lvl3pPr>
            <a:lvl4pPr lvl="3" rtl="0" algn="ctr">
              <a:lnSpc>
                <a:spcPct val="100000"/>
              </a:lnSpc>
              <a:spcBef>
                <a:spcPts val="0"/>
              </a:spcBef>
              <a:spcAft>
                <a:spcPts val="0"/>
              </a:spcAft>
              <a:buNone/>
              <a:defRPr sz="1200"/>
            </a:lvl4pPr>
            <a:lvl5pPr lvl="4" rtl="0" algn="ctr">
              <a:lnSpc>
                <a:spcPct val="100000"/>
              </a:lnSpc>
              <a:spcBef>
                <a:spcPts val="0"/>
              </a:spcBef>
              <a:spcAft>
                <a:spcPts val="0"/>
              </a:spcAft>
              <a:buNone/>
              <a:defRPr sz="1200"/>
            </a:lvl5pPr>
            <a:lvl6pPr lvl="5" rtl="0" algn="ctr">
              <a:lnSpc>
                <a:spcPct val="100000"/>
              </a:lnSpc>
              <a:spcBef>
                <a:spcPts val="0"/>
              </a:spcBef>
              <a:spcAft>
                <a:spcPts val="0"/>
              </a:spcAft>
              <a:buNone/>
              <a:defRPr sz="1200"/>
            </a:lvl6pPr>
            <a:lvl7pPr lvl="6" rtl="0" algn="ctr">
              <a:lnSpc>
                <a:spcPct val="100000"/>
              </a:lnSpc>
              <a:spcBef>
                <a:spcPts val="0"/>
              </a:spcBef>
              <a:spcAft>
                <a:spcPts val="0"/>
              </a:spcAft>
              <a:buNone/>
              <a:defRPr sz="1200"/>
            </a:lvl7pPr>
            <a:lvl8pPr lvl="7" rtl="0" algn="ctr">
              <a:lnSpc>
                <a:spcPct val="100000"/>
              </a:lnSpc>
              <a:spcBef>
                <a:spcPts val="0"/>
              </a:spcBef>
              <a:spcAft>
                <a:spcPts val="0"/>
              </a:spcAft>
              <a:buNone/>
              <a:defRPr sz="1200"/>
            </a:lvl8pPr>
            <a:lvl9pPr lvl="8" rtl="0" algn="ctr">
              <a:lnSpc>
                <a:spcPct val="100000"/>
              </a:lnSpc>
              <a:spcBef>
                <a:spcPts val="0"/>
              </a:spcBef>
              <a:spcAft>
                <a:spcPts val="0"/>
              </a:spcAft>
              <a:buNone/>
              <a:defRPr sz="1200"/>
            </a:lvl9pPr>
          </a:lstStyle>
          <a:p/>
        </p:txBody>
      </p:sp>
      <p:sp>
        <p:nvSpPr>
          <p:cNvPr id="330" name="Google Shape;330;p54"/>
          <p:cNvSpPr txBox="1"/>
          <p:nvPr>
            <p:ph idx="4" type="subTitle"/>
          </p:nvPr>
        </p:nvSpPr>
        <p:spPr>
          <a:xfrm>
            <a:off x="3441600" y="2872256"/>
            <a:ext cx="2260800" cy="664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31" name="Google Shape;331;p54"/>
          <p:cNvSpPr txBox="1"/>
          <p:nvPr>
            <p:ph idx="5" type="subTitle"/>
          </p:nvPr>
        </p:nvSpPr>
        <p:spPr>
          <a:xfrm>
            <a:off x="6056550" y="3536456"/>
            <a:ext cx="22608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0"/>
              </a:spcBef>
              <a:spcAft>
                <a:spcPts val="0"/>
              </a:spcAft>
              <a:buNone/>
              <a:defRPr sz="1200"/>
            </a:lvl2pPr>
            <a:lvl3pPr lvl="2" rtl="0" algn="ctr">
              <a:lnSpc>
                <a:spcPct val="100000"/>
              </a:lnSpc>
              <a:spcBef>
                <a:spcPts val="0"/>
              </a:spcBef>
              <a:spcAft>
                <a:spcPts val="0"/>
              </a:spcAft>
              <a:buNone/>
              <a:defRPr sz="1200"/>
            </a:lvl3pPr>
            <a:lvl4pPr lvl="3" rtl="0" algn="ctr">
              <a:lnSpc>
                <a:spcPct val="100000"/>
              </a:lnSpc>
              <a:spcBef>
                <a:spcPts val="0"/>
              </a:spcBef>
              <a:spcAft>
                <a:spcPts val="0"/>
              </a:spcAft>
              <a:buNone/>
              <a:defRPr sz="1200"/>
            </a:lvl4pPr>
            <a:lvl5pPr lvl="4" rtl="0" algn="ctr">
              <a:lnSpc>
                <a:spcPct val="100000"/>
              </a:lnSpc>
              <a:spcBef>
                <a:spcPts val="0"/>
              </a:spcBef>
              <a:spcAft>
                <a:spcPts val="0"/>
              </a:spcAft>
              <a:buNone/>
              <a:defRPr sz="1200"/>
            </a:lvl5pPr>
            <a:lvl6pPr lvl="5" rtl="0" algn="ctr">
              <a:lnSpc>
                <a:spcPct val="100000"/>
              </a:lnSpc>
              <a:spcBef>
                <a:spcPts val="0"/>
              </a:spcBef>
              <a:spcAft>
                <a:spcPts val="0"/>
              </a:spcAft>
              <a:buNone/>
              <a:defRPr sz="1200"/>
            </a:lvl6pPr>
            <a:lvl7pPr lvl="6" rtl="0" algn="ctr">
              <a:lnSpc>
                <a:spcPct val="100000"/>
              </a:lnSpc>
              <a:spcBef>
                <a:spcPts val="0"/>
              </a:spcBef>
              <a:spcAft>
                <a:spcPts val="0"/>
              </a:spcAft>
              <a:buNone/>
              <a:defRPr sz="1200"/>
            </a:lvl7pPr>
            <a:lvl8pPr lvl="7" rtl="0" algn="ctr">
              <a:lnSpc>
                <a:spcPct val="100000"/>
              </a:lnSpc>
              <a:spcBef>
                <a:spcPts val="0"/>
              </a:spcBef>
              <a:spcAft>
                <a:spcPts val="0"/>
              </a:spcAft>
              <a:buNone/>
              <a:defRPr sz="1200"/>
            </a:lvl8pPr>
            <a:lvl9pPr lvl="8" rtl="0" algn="ctr">
              <a:lnSpc>
                <a:spcPct val="100000"/>
              </a:lnSpc>
              <a:spcBef>
                <a:spcPts val="0"/>
              </a:spcBef>
              <a:spcAft>
                <a:spcPts val="0"/>
              </a:spcAft>
              <a:buNone/>
              <a:defRPr sz="1200"/>
            </a:lvl9pPr>
          </a:lstStyle>
          <a:p/>
        </p:txBody>
      </p:sp>
      <p:sp>
        <p:nvSpPr>
          <p:cNvPr id="332" name="Google Shape;332;p54"/>
          <p:cNvSpPr txBox="1"/>
          <p:nvPr>
            <p:ph idx="6" type="subTitle"/>
          </p:nvPr>
        </p:nvSpPr>
        <p:spPr>
          <a:xfrm>
            <a:off x="6056550" y="2872256"/>
            <a:ext cx="2260800" cy="664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33" name="Google Shape;333;p5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34" name="Google Shape;334;p54"/>
          <p:cNvSpPr txBox="1"/>
          <p:nvPr>
            <p:ph idx="7" type="subTitle"/>
          </p:nvPr>
        </p:nvSpPr>
        <p:spPr>
          <a:xfrm>
            <a:off x="0" y="929775"/>
            <a:ext cx="91440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335" name="Google Shape;335;p54"/>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1100">
                <a:latin typeface="Overpass"/>
                <a:ea typeface="Overpass"/>
                <a:cs typeface="Overpass"/>
                <a:sym typeface="Overpass"/>
              </a:rPr>
              <a:t>‹#›</a:t>
            </a:fld>
            <a:endParaRPr sz="1100">
              <a:latin typeface="Overpass"/>
              <a:ea typeface="Overpass"/>
              <a:cs typeface="Overpass"/>
              <a:sym typeface="Overpas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rows">
  <p:cSld name="CUSTOM_1_1_1_1_1_2">
    <p:spTree>
      <p:nvGrpSpPr>
        <p:cNvPr id="336" name="Shape 336"/>
        <p:cNvGrpSpPr/>
        <p:nvPr/>
      </p:nvGrpSpPr>
      <p:grpSpPr>
        <a:xfrm>
          <a:off x="0" y="0"/>
          <a:ext cx="0" cy="0"/>
          <a:chOff x="0" y="0"/>
          <a:chExt cx="0" cy="0"/>
        </a:xfrm>
      </p:grpSpPr>
      <p:sp>
        <p:nvSpPr>
          <p:cNvPr id="337" name="Google Shape;337;p55"/>
          <p:cNvSpPr txBox="1"/>
          <p:nvPr>
            <p:ph idx="1" type="subTitle"/>
          </p:nvPr>
        </p:nvSpPr>
        <p:spPr>
          <a:xfrm>
            <a:off x="2108850" y="1654442"/>
            <a:ext cx="6208800" cy="328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38" name="Google Shape;338;p55"/>
          <p:cNvSpPr txBox="1"/>
          <p:nvPr>
            <p:ph idx="2" type="subTitle"/>
          </p:nvPr>
        </p:nvSpPr>
        <p:spPr>
          <a:xfrm>
            <a:off x="2108850" y="1866086"/>
            <a:ext cx="6208800" cy="25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p:txBody>
      </p:sp>
      <p:sp>
        <p:nvSpPr>
          <p:cNvPr id="339" name="Google Shape;339;p55"/>
          <p:cNvSpPr txBox="1"/>
          <p:nvPr>
            <p:ph idx="3" type="subTitle"/>
          </p:nvPr>
        </p:nvSpPr>
        <p:spPr>
          <a:xfrm>
            <a:off x="2108850" y="2670339"/>
            <a:ext cx="6208800" cy="328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40" name="Google Shape;340;p55"/>
          <p:cNvSpPr txBox="1"/>
          <p:nvPr>
            <p:ph idx="4" type="subTitle"/>
          </p:nvPr>
        </p:nvSpPr>
        <p:spPr>
          <a:xfrm>
            <a:off x="2108850" y="2881983"/>
            <a:ext cx="6208800" cy="25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p:txBody>
      </p:sp>
      <p:sp>
        <p:nvSpPr>
          <p:cNvPr id="341" name="Google Shape;341;p55"/>
          <p:cNvSpPr txBox="1"/>
          <p:nvPr>
            <p:ph idx="5" type="subTitle"/>
          </p:nvPr>
        </p:nvSpPr>
        <p:spPr>
          <a:xfrm>
            <a:off x="2108850" y="3727323"/>
            <a:ext cx="6208800" cy="328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42" name="Google Shape;342;p55"/>
          <p:cNvSpPr txBox="1"/>
          <p:nvPr>
            <p:ph idx="6" type="subTitle"/>
          </p:nvPr>
        </p:nvSpPr>
        <p:spPr>
          <a:xfrm>
            <a:off x="2108850" y="3938967"/>
            <a:ext cx="6208800" cy="25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p:txBody>
      </p:sp>
      <p:sp>
        <p:nvSpPr>
          <p:cNvPr id="343" name="Google Shape;343;p5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44" name="Google Shape;344;p55"/>
          <p:cNvSpPr txBox="1"/>
          <p:nvPr>
            <p:ph idx="7" type="subTitle"/>
          </p:nvPr>
        </p:nvSpPr>
        <p:spPr>
          <a:xfrm>
            <a:off x="0" y="929775"/>
            <a:ext cx="91440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345" name="Google Shape;345;p55"/>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1100">
                <a:latin typeface="Overpass"/>
                <a:ea typeface="Overpass"/>
                <a:cs typeface="Overpass"/>
                <a:sym typeface="Overpass"/>
              </a:rPr>
              <a:t>‹#›</a:t>
            </a:fld>
            <a:endParaRPr sz="1100">
              <a:latin typeface="Overpass"/>
              <a:ea typeface="Overpass"/>
              <a:cs typeface="Overpass"/>
              <a:sym typeface="Overpas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step">
  <p:cSld name="CUSTOM_1_1_1_1_1_1_2">
    <p:spTree>
      <p:nvGrpSpPr>
        <p:cNvPr id="346" name="Shape 346"/>
        <p:cNvGrpSpPr/>
        <p:nvPr/>
      </p:nvGrpSpPr>
      <p:grpSpPr>
        <a:xfrm>
          <a:off x="0" y="0"/>
          <a:ext cx="0" cy="0"/>
          <a:chOff x="0" y="0"/>
          <a:chExt cx="0" cy="0"/>
        </a:xfrm>
      </p:grpSpPr>
      <p:sp>
        <p:nvSpPr>
          <p:cNvPr id="347" name="Google Shape;347;p56"/>
          <p:cNvSpPr txBox="1"/>
          <p:nvPr>
            <p:ph idx="1" type="body"/>
          </p:nvPr>
        </p:nvSpPr>
        <p:spPr>
          <a:xfrm>
            <a:off x="851875" y="1645944"/>
            <a:ext cx="7490700" cy="4491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48" name="Google Shape;348;p56"/>
          <p:cNvSpPr txBox="1"/>
          <p:nvPr>
            <p:ph idx="2" type="subTitle"/>
          </p:nvPr>
        </p:nvSpPr>
        <p:spPr>
          <a:xfrm>
            <a:off x="0" y="1729475"/>
            <a:ext cx="4103100" cy="2059800"/>
          </a:xfrm>
          <a:prstGeom prst="rect">
            <a:avLst/>
          </a:prstGeom>
        </p:spPr>
        <p:txBody>
          <a:bodyPr anchorCtr="0" anchor="ctr" bIns="91425" lIns="91425" spcFirstLastPara="1" rIns="91425" wrap="square" tIns="91425">
            <a:noAutofit/>
          </a:bodyPr>
          <a:lstStyle>
            <a:lvl1pPr lvl="0" rtl="0" algn="ctr">
              <a:spcBef>
                <a:spcPts val="600"/>
              </a:spcBef>
              <a:spcAft>
                <a:spcPts val="0"/>
              </a:spcAft>
              <a:buNone/>
              <a:defRPr>
                <a:solidFill>
                  <a:schemeClr val="lt1"/>
                </a:solidFill>
              </a:defRPr>
            </a:lvl1pPr>
            <a:lvl2pPr lvl="1" rtl="0" algn="ctr">
              <a:spcBef>
                <a:spcPts val="600"/>
              </a:spcBef>
              <a:spcAft>
                <a:spcPts val="0"/>
              </a:spcAft>
              <a:buNone/>
              <a:defRPr>
                <a:solidFill>
                  <a:schemeClr val="lt1"/>
                </a:solidFill>
              </a:defRPr>
            </a:lvl2pPr>
            <a:lvl3pPr lvl="2" rtl="0" algn="ctr">
              <a:spcBef>
                <a:spcPts val="600"/>
              </a:spcBef>
              <a:spcAft>
                <a:spcPts val="0"/>
              </a:spcAft>
              <a:buNone/>
              <a:defRPr>
                <a:solidFill>
                  <a:schemeClr val="lt1"/>
                </a:solidFill>
              </a:defRPr>
            </a:lvl3pPr>
            <a:lvl4pPr lvl="3" rtl="0" algn="ctr">
              <a:spcBef>
                <a:spcPts val="600"/>
              </a:spcBef>
              <a:spcAft>
                <a:spcPts val="0"/>
              </a:spcAft>
              <a:buNone/>
              <a:defRPr>
                <a:solidFill>
                  <a:schemeClr val="lt1"/>
                </a:solidFill>
              </a:defRPr>
            </a:lvl4pPr>
            <a:lvl5pPr lvl="4" rtl="0" algn="ctr">
              <a:spcBef>
                <a:spcPts val="600"/>
              </a:spcBef>
              <a:spcAft>
                <a:spcPts val="0"/>
              </a:spcAft>
              <a:buNone/>
              <a:defRPr>
                <a:solidFill>
                  <a:schemeClr val="lt1"/>
                </a:solidFill>
              </a:defRPr>
            </a:lvl5pPr>
            <a:lvl6pPr lvl="5" rtl="0" algn="ctr">
              <a:spcBef>
                <a:spcPts val="600"/>
              </a:spcBef>
              <a:spcAft>
                <a:spcPts val="0"/>
              </a:spcAft>
              <a:buNone/>
              <a:defRPr>
                <a:solidFill>
                  <a:schemeClr val="lt1"/>
                </a:solidFill>
              </a:defRPr>
            </a:lvl6pPr>
            <a:lvl7pPr lvl="6" rtl="0" algn="ctr">
              <a:spcBef>
                <a:spcPts val="600"/>
              </a:spcBef>
              <a:spcAft>
                <a:spcPts val="0"/>
              </a:spcAft>
              <a:buNone/>
              <a:defRPr>
                <a:solidFill>
                  <a:schemeClr val="lt1"/>
                </a:solidFill>
              </a:defRPr>
            </a:lvl7pPr>
            <a:lvl8pPr lvl="7" rtl="0" algn="ctr">
              <a:spcBef>
                <a:spcPts val="600"/>
              </a:spcBef>
              <a:spcAft>
                <a:spcPts val="0"/>
              </a:spcAft>
              <a:buNone/>
              <a:defRPr>
                <a:solidFill>
                  <a:schemeClr val="lt1"/>
                </a:solidFill>
              </a:defRPr>
            </a:lvl8pPr>
            <a:lvl9pPr lvl="8" rtl="0" algn="ctr">
              <a:spcBef>
                <a:spcPts val="600"/>
              </a:spcBef>
              <a:spcAft>
                <a:spcPts val="0"/>
              </a:spcAft>
              <a:buNone/>
              <a:defRPr>
                <a:solidFill>
                  <a:schemeClr val="lt1"/>
                </a:solidFill>
              </a:defRPr>
            </a:lvl9pPr>
          </a:lstStyle>
          <a:p/>
        </p:txBody>
      </p:sp>
      <p:sp>
        <p:nvSpPr>
          <p:cNvPr id="349" name="Google Shape;349;p56"/>
          <p:cNvSpPr txBox="1"/>
          <p:nvPr>
            <p:ph idx="3" type="subTitle"/>
          </p:nvPr>
        </p:nvSpPr>
        <p:spPr>
          <a:xfrm>
            <a:off x="5208050" y="1729475"/>
            <a:ext cx="3936000" cy="2059800"/>
          </a:xfrm>
          <a:prstGeom prst="rect">
            <a:avLst/>
          </a:prstGeom>
        </p:spPr>
        <p:txBody>
          <a:bodyPr anchorCtr="0" anchor="ctr" bIns="91425" lIns="91425" spcFirstLastPara="1" rIns="91425" wrap="square" tIns="91425">
            <a:noAutofit/>
          </a:bodyPr>
          <a:lstStyle>
            <a:lvl1pPr lvl="0" rtl="0" algn="ctr">
              <a:spcBef>
                <a:spcPts val="600"/>
              </a:spcBef>
              <a:spcAft>
                <a:spcPts val="0"/>
              </a:spcAft>
              <a:buNone/>
              <a:defRPr>
                <a:solidFill>
                  <a:schemeClr val="lt1"/>
                </a:solidFill>
              </a:defRPr>
            </a:lvl1pPr>
            <a:lvl2pPr lvl="1" rtl="0" algn="ctr">
              <a:spcBef>
                <a:spcPts val="600"/>
              </a:spcBef>
              <a:spcAft>
                <a:spcPts val="0"/>
              </a:spcAft>
              <a:buNone/>
              <a:defRPr>
                <a:solidFill>
                  <a:schemeClr val="lt1"/>
                </a:solidFill>
              </a:defRPr>
            </a:lvl2pPr>
            <a:lvl3pPr lvl="2" rtl="0" algn="ctr">
              <a:spcBef>
                <a:spcPts val="600"/>
              </a:spcBef>
              <a:spcAft>
                <a:spcPts val="0"/>
              </a:spcAft>
              <a:buNone/>
              <a:defRPr>
                <a:solidFill>
                  <a:schemeClr val="lt1"/>
                </a:solidFill>
              </a:defRPr>
            </a:lvl3pPr>
            <a:lvl4pPr lvl="3" rtl="0" algn="ctr">
              <a:spcBef>
                <a:spcPts val="600"/>
              </a:spcBef>
              <a:spcAft>
                <a:spcPts val="0"/>
              </a:spcAft>
              <a:buNone/>
              <a:defRPr>
                <a:solidFill>
                  <a:schemeClr val="lt1"/>
                </a:solidFill>
              </a:defRPr>
            </a:lvl4pPr>
            <a:lvl5pPr lvl="4" rtl="0" algn="ctr">
              <a:spcBef>
                <a:spcPts val="600"/>
              </a:spcBef>
              <a:spcAft>
                <a:spcPts val="0"/>
              </a:spcAft>
              <a:buNone/>
              <a:defRPr>
                <a:solidFill>
                  <a:schemeClr val="lt1"/>
                </a:solidFill>
              </a:defRPr>
            </a:lvl5pPr>
            <a:lvl6pPr lvl="5" rtl="0" algn="ctr">
              <a:spcBef>
                <a:spcPts val="600"/>
              </a:spcBef>
              <a:spcAft>
                <a:spcPts val="0"/>
              </a:spcAft>
              <a:buNone/>
              <a:defRPr>
                <a:solidFill>
                  <a:schemeClr val="lt1"/>
                </a:solidFill>
              </a:defRPr>
            </a:lvl6pPr>
            <a:lvl7pPr lvl="6" rtl="0" algn="ctr">
              <a:spcBef>
                <a:spcPts val="600"/>
              </a:spcBef>
              <a:spcAft>
                <a:spcPts val="0"/>
              </a:spcAft>
              <a:buNone/>
              <a:defRPr>
                <a:solidFill>
                  <a:schemeClr val="lt1"/>
                </a:solidFill>
              </a:defRPr>
            </a:lvl7pPr>
            <a:lvl8pPr lvl="7" rtl="0" algn="ctr">
              <a:spcBef>
                <a:spcPts val="600"/>
              </a:spcBef>
              <a:spcAft>
                <a:spcPts val="0"/>
              </a:spcAft>
              <a:buNone/>
              <a:defRPr>
                <a:solidFill>
                  <a:schemeClr val="lt1"/>
                </a:solidFill>
              </a:defRPr>
            </a:lvl8pPr>
            <a:lvl9pPr lvl="8" rtl="0" algn="ctr">
              <a:spcBef>
                <a:spcPts val="600"/>
              </a:spcBef>
              <a:spcAft>
                <a:spcPts val="0"/>
              </a:spcAft>
              <a:buNone/>
              <a:defRPr>
                <a:solidFill>
                  <a:schemeClr val="lt1"/>
                </a:solidFill>
              </a:defRPr>
            </a:lvl9pPr>
          </a:lstStyle>
          <a:p/>
        </p:txBody>
      </p:sp>
      <p:sp>
        <p:nvSpPr>
          <p:cNvPr id="350" name="Google Shape;350;p5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51" name="Google Shape;351;p56"/>
          <p:cNvSpPr txBox="1"/>
          <p:nvPr>
            <p:ph idx="4" type="subTitle"/>
          </p:nvPr>
        </p:nvSpPr>
        <p:spPr>
          <a:xfrm>
            <a:off x="0" y="929775"/>
            <a:ext cx="91440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352" name="Google Shape;352;p56"/>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1100">
                <a:latin typeface="Overpass"/>
                <a:ea typeface="Overpass"/>
                <a:cs typeface="Overpass"/>
                <a:sym typeface="Overpass"/>
              </a:rPr>
              <a:t>‹#›</a:t>
            </a:fld>
            <a:endParaRPr sz="1100">
              <a:latin typeface="Overpass"/>
              <a:ea typeface="Overpass"/>
              <a:cs typeface="Overpass"/>
              <a:sym typeface="Overpas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53" name="Shape 353"/>
        <p:cNvGrpSpPr/>
        <p:nvPr/>
      </p:nvGrpSpPr>
      <p:grpSpPr>
        <a:xfrm>
          <a:off x="0" y="0"/>
          <a:ext cx="0" cy="0"/>
          <a:chOff x="0" y="0"/>
          <a:chExt cx="0" cy="0"/>
        </a:xfrm>
      </p:grpSpPr>
      <p:sp>
        <p:nvSpPr>
          <p:cNvPr id="354" name="Google Shape;354;p57"/>
          <p:cNvSpPr txBox="1"/>
          <p:nvPr>
            <p:ph type="title"/>
          </p:nvPr>
        </p:nvSpPr>
        <p:spPr>
          <a:xfrm>
            <a:off x="456519" y="155536"/>
            <a:ext cx="8223900" cy="774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i="0" u="none" strike="noStrike">
                <a:solidFill>
                  <a:srgbClr val="000000"/>
                </a:solidFill>
              </a:defRPr>
            </a:lvl1pPr>
            <a:lvl2pPr lvl="1" rtl="0">
              <a:spcBef>
                <a:spcPts val="0"/>
              </a:spcBef>
              <a:spcAft>
                <a:spcPts val="0"/>
              </a:spcAft>
              <a:buSzPts val="2800"/>
              <a:buFont typeface="Noto Sans Symbol"/>
              <a:buChar char="●"/>
              <a:defRPr/>
            </a:lvl2pPr>
            <a:lvl3pPr lvl="2" rtl="0">
              <a:spcBef>
                <a:spcPts val="0"/>
              </a:spcBef>
              <a:spcAft>
                <a:spcPts val="0"/>
              </a:spcAft>
              <a:buSzPts val="2800"/>
              <a:buFont typeface="Noto Sans Symbol"/>
              <a:buChar char="●"/>
              <a:defRPr/>
            </a:lvl3pPr>
            <a:lvl4pPr lvl="3" rtl="0">
              <a:spcBef>
                <a:spcPts val="0"/>
              </a:spcBef>
              <a:spcAft>
                <a:spcPts val="0"/>
              </a:spcAft>
              <a:buSzPts val="2800"/>
              <a:buFont typeface="Noto Sans Symbol"/>
              <a:buChar char="●"/>
              <a:defRPr/>
            </a:lvl4pPr>
            <a:lvl5pPr lvl="4" rtl="0">
              <a:spcBef>
                <a:spcPts val="0"/>
              </a:spcBef>
              <a:spcAft>
                <a:spcPts val="0"/>
              </a:spcAft>
              <a:buSzPts val="2800"/>
              <a:buFont typeface="Noto Sans Symbol"/>
              <a:buChar char="●"/>
              <a:defRPr/>
            </a:lvl5pPr>
            <a:lvl6pPr lvl="5" rtl="0">
              <a:spcBef>
                <a:spcPts val="0"/>
              </a:spcBef>
              <a:spcAft>
                <a:spcPts val="0"/>
              </a:spcAft>
              <a:buSzPts val="2800"/>
              <a:buFont typeface="Noto Sans Symbol"/>
              <a:buChar char="●"/>
              <a:defRPr/>
            </a:lvl6pPr>
            <a:lvl7pPr lvl="6" rtl="0">
              <a:spcBef>
                <a:spcPts val="0"/>
              </a:spcBef>
              <a:spcAft>
                <a:spcPts val="0"/>
              </a:spcAft>
              <a:buSzPts val="2800"/>
              <a:buFont typeface="Noto Sans Symbol"/>
              <a:buChar char="●"/>
              <a:defRPr/>
            </a:lvl7pPr>
            <a:lvl8pPr lvl="7" rtl="0">
              <a:spcBef>
                <a:spcPts val="0"/>
              </a:spcBef>
              <a:spcAft>
                <a:spcPts val="0"/>
              </a:spcAft>
              <a:buSzPts val="2800"/>
              <a:buFont typeface="Noto Sans Symbol"/>
              <a:buChar char="●"/>
              <a:defRPr/>
            </a:lvl8pPr>
            <a:lvl9pPr lvl="8" rtl="0">
              <a:spcBef>
                <a:spcPts val="0"/>
              </a:spcBef>
              <a:spcAft>
                <a:spcPts val="0"/>
              </a:spcAft>
              <a:buSzPts val="2800"/>
              <a:buFont typeface="Noto Sans Symbol"/>
              <a:buChar char="●"/>
              <a:defRPr/>
            </a:lvl9pPr>
          </a:lstStyle>
          <a:p/>
        </p:txBody>
      </p:sp>
      <p:sp>
        <p:nvSpPr>
          <p:cNvPr id="355" name="Google Shape;355;p57"/>
          <p:cNvSpPr txBox="1"/>
          <p:nvPr>
            <p:ph idx="1" type="body"/>
          </p:nvPr>
        </p:nvSpPr>
        <p:spPr>
          <a:xfrm>
            <a:off x="481011" y="1015027"/>
            <a:ext cx="8223900" cy="339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93000"/>
              </a:lnSpc>
              <a:spcBef>
                <a:spcPts val="0"/>
              </a:spcBef>
              <a:spcAft>
                <a:spcPts val="0"/>
              </a:spcAft>
              <a:buClr>
                <a:srgbClr val="000000"/>
              </a:buClr>
              <a:buSzPts val="1400"/>
              <a:buChar char="●"/>
              <a:defRPr i="0" u="none" strike="noStrike">
                <a:solidFill>
                  <a:srgbClr val="000000"/>
                </a:solidFill>
              </a:defRPr>
            </a:lvl1pPr>
            <a:lvl2pPr indent="-317500" lvl="1" marL="914400" marR="0" rtl="0" algn="l">
              <a:lnSpc>
                <a:spcPct val="93000"/>
              </a:lnSpc>
              <a:spcBef>
                <a:spcPts val="1200"/>
              </a:spcBef>
              <a:spcAft>
                <a:spcPts val="0"/>
              </a:spcAft>
              <a:buClr>
                <a:srgbClr val="000000"/>
              </a:buClr>
              <a:buSzPts val="1400"/>
              <a:buChar char="○"/>
              <a:defRPr i="0" sz="2200" u="none" strike="noStrike">
                <a:solidFill>
                  <a:srgbClr val="000000"/>
                </a:solidFill>
              </a:defRPr>
            </a:lvl2pPr>
            <a:lvl3pPr indent="-317500" lvl="2" marL="1371600" marR="0" rtl="0" algn="l">
              <a:lnSpc>
                <a:spcPct val="93000"/>
              </a:lnSpc>
              <a:spcBef>
                <a:spcPts val="900"/>
              </a:spcBef>
              <a:spcAft>
                <a:spcPts val="0"/>
              </a:spcAft>
              <a:buClr>
                <a:srgbClr val="000000"/>
              </a:buClr>
              <a:buSzPts val="1400"/>
              <a:buFont typeface="Times New Roman"/>
              <a:buChar char="■"/>
              <a:defRPr b="0" i="0" sz="1800" u="none" strike="noStrike">
                <a:solidFill>
                  <a:srgbClr val="000000"/>
                </a:solidFill>
                <a:latin typeface="Arial"/>
                <a:ea typeface="Arial"/>
                <a:cs typeface="Arial"/>
                <a:sym typeface="Arial"/>
              </a:defRPr>
            </a:lvl3pPr>
            <a:lvl4pPr indent="-317500" lvl="3" marL="1828800" marR="0" rtl="0" algn="l">
              <a:lnSpc>
                <a:spcPct val="93000"/>
              </a:lnSpc>
              <a:spcBef>
                <a:spcPts val="700"/>
              </a:spcBef>
              <a:spcAft>
                <a:spcPts val="0"/>
              </a:spcAft>
              <a:buClr>
                <a:srgbClr val="000000"/>
              </a:buClr>
              <a:buSzPts val="1400"/>
              <a:buFont typeface="Times New Roman"/>
              <a:buChar char="●"/>
              <a:defRPr b="0" i="0" sz="1700" u="none" strike="noStrike">
                <a:solidFill>
                  <a:srgbClr val="000000"/>
                </a:solidFill>
                <a:latin typeface="Arial"/>
                <a:ea typeface="Arial"/>
                <a:cs typeface="Arial"/>
                <a:sym typeface="Arial"/>
              </a:defRPr>
            </a:lvl4pPr>
            <a:lvl5pPr indent="-317500" lvl="4" marL="2286000" marR="0" rtl="0" algn="l">
              <a:lnSpc>
                <a:spcPct val="93000"/>
              </a:lnSpc>
              <a:spcBef>
                <a:spcPts val="500"/>
              </a:spcBef>
              <a:spcAft>
                <a:spcPts val="0"/>
              </a:spcAft>
              <a:buClr>
                <a:srgbClr val="000000"/>
              </a:buClr>
              <a:buSzPts val="1400"/>
              <a:buFont typeface="Times New Roman"/>
              <a:buChar char="○"/>
              <a:defRPr b="0" i="0" sz="1700" u="none" strike="noStrike">
                <a:solidFill>
                  <a:srgbClr val="000000"/>
                </a:solidFill>
                <a:latin typeface="Arial"/>
                <a:ea typeface="Arial"/>
                <a:cs typeface="Arial"/>
                <a:sym typeface="Arial"/>
              </a:defRPr>
            </a:lvl5pPr>
            <a:lvl6pPr indent="-317500" lvl="5" marL="2743200" marR="0" rtl="0" algn="l">
              <a:lnSpc>
                <a:spcPct val="93000"/>
              </a:lnSpc>
              <a:spcBef>
                <a:spcPts val="200"/>
              </a:spcBef>
              <a:spcAft>
                <a:spcPts val="0"/>
              </a:spcAft>
              <a:buClr>
                <a:srgbClr val="000000"/>
              </a:buClr>
              <a:buSzPts val="1400"/>
              <a:buFont typeface="Times New Roman"/>
              <a:buChar char="■"/>
              <a:defRPr b="0" i="0" sz="1700" u="none" strike="noStrike">
                <a:solidFill>
                  <a:srgbClr val="000000"/>
                </a:solidFill>
                <a:latin typeface="Arial"/>
                <a:ea typeface="Arial"/>
                <a:cs typeface="Arial"/>
                <a:sym typeface="Arial"/>
              </a:defRPr>
            </a:lvl6pPr>
            <a:lvl7pPr indent="-317500" lvl="6" marL="3200400" marR="0" rtl="0" algn="l">
              <a:lnSpc>
                <a:spcPct val="93000"/>
              </a:lnSpc>
              <a:spcBef>
                <a:spcPts val="200"/>
              </a:spcBef>
              <a:spcAft>
                <a:spcPts val="0"/>
              </a:spcAft>
              <a:buClr>
                <a:srgbClr val="000000"/>
              </a:buClr>
              <a:buSzPts val="1400"/>
              <a:buFont typeface="Times New Roman"/>
              <a:buChar char="●"/>
              <a:defRPr b="0" i="0" sz="1700" u="none" strike="noStrike">
                <a:solidFill>
                  <a:srgbClr val="000000"/>
                </a:solidFill>
                <a:latin typeface="Arial"/>
                <a:ea typeface="Arial"/>
                <a:cs typeface="Arial"/>
                <a:sym typeface="Arial"/>
              </a:defRPr>
            </a:lvl7pPr>
            <a:lvl8pPr indent="-317500" lvl="7" marL="3657600" marR="0" rtl="0" algn="l">
              <a:lnSpc>
                <a:spcPct val="93000"/>
              </a:lnSpc>
              <a:spcBef>
                <a:spcPts val="200"/>
              </a:spcBef>
              <a:spcAft>
                <a:spcPts val="0"/>
              </a:spcAft>
              <a:buClr>
                <a:srgbClr val="000000"/>
              </a:buClr>
              <a:buSzPts val="1400"/>
              <a:buFont typeface="Times New Roman"/>
              <a:buChar char="○"/>
              <a:defRPr b="0" i="0" sz="1700" u="none" strike="noStrike">
                <a:solidFill>
                  <a:srgbClr val="000000"/>
                </a:solidFill>
                <a:latin typeface="Arial"/>
                <a:ea typeface="Arial"/>
                <a:cs typeface="Arial"/>
                <a:sym typeface="Arial"/>
              </a:defRPr>
            </a:lvl8pPr>
            <a:lvl9pPr indent="-317500" lvl="8" marL="4114800" marR="0" rtl="0" algn="l">
              <a:lnSpc>
                <a:spcPct val="93000"/>
              </a:lnSpc>
              <a:spcBef>
                <a:spcPts val="200"/>
              </a:spcBef>
              <a:spcAft>
                <a:spcPts val="200"/>
              </a:spcAft>
              <a:buClr>
                <a:srgbClr val="000000"/>
              </a:buClr>
              <a:buSzPts val="1400"/>
              <a:buFont typeface="Times New Roman"/>
              <a:buChar char="■"/>
              <a:defRPr b="0" i="0" sz="1700" u="none" strike="noStrike">
                <a:solidFill>
                  <a:srgbClr val="000000"/>
                </a:solidFill>
                <a:latin typeface="Arial"/>
                <a:ea typeface="Arial"/>
                <a:cs typeface="Arial"/>
                <a:sym typeface="Arial"/>
              </a:defRPr>
            </a:lvl9pPr>
          </a:lstStyle>
          <a:p/>
        </p:txBody>
      </p:sp>
      <p:sp>
        <p:nvSpPr>
          <p:cNvPr id="356" name="Google Shape;356;p57"/>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1100">
                <a:latin typeface="Overpass"/>
                <a:ea typeface="Overpass"/>
                <a:cs typeface="Overpass"/>
                <a:sym typeface="Overpass"/>
              </a:rPr>
              <a:t>‹#›</a:t>
            </a:fld>
            <a:endParaRPr sz="1100">
              <a:latin typeface="Overpass"/>
              <a:ea typeface="Overpass"/>
              <a:cs typeface="Overpass"/>
              <a:sym typeface="Overpas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360" name="Shape 360"/>
        <p:cNvGrpSpPr/>
        <p:nvPr/>
      </p:nvGrpSpPr>
      <p:grpSpPr>
        <a:xfrm>
          <a:off x="0" y="0"/>
          <a:ext cx="0" cy="0"/>
          <a:chOff x="0" y="0"/>
          <a:chExt cx="0" cy="0"/>
        </a:xfrm>
      </p:grpSpPr>
      <p:sp>
        <p:nvSpPr>
          <p:cNvPr id="361" name="Google Shape;361;p59"/>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362" name="Google Shape;362;p5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363" name="Google Shape;363;p59"/>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364" name="Google Shape;364;p59"/>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365" name="Google Shape;365;p59"/>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366" name="Google Shape;366;p5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67" name="Google Shape;367;p5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68" name="Google Shape;368;p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369" name="Shape 369"/>
        <p:cNvGrpSpPr/>
        <p:nvPr/>
      </p:nvGrpSpPr>
      <p:grpSpPr>
        <a:xfrm>
          <a:off x="0" y="0"/>
          <a:ext cx="0" cy="0"/>
          <a:chOff x="0" y="0"/>
          <a:chExt cx="0" cy="0"/>
        </a:xfrm>
      </p:grpSpPr>
      <p:sp>
        <p:nvSpPr>
          <p:cNvPr id="370" name="Google Shape;370;p60"/>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371" name="Google Shape;371;p6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372" name="Google Shape;372;p60"/>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373" name="Google Shape;373;p60"/>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374" name="Google Shape;374;p60"/>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375" name="Google Shape;375;p60"/>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376" name="Google Shape;376;p60"/>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377" name="Google Shape;377;p60"/>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378" name="Google Shape;378;p60"/>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379" name="Google Shape;379;p60"/>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380" name="Google Shape;380;p60"/>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381" name="Google Shape;381;p60"/>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382" name="Google Shape;382;p60"/>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383" name="Google Shape;383;p6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84" name="Google Shape;384;p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385" name="Shape 385"/>
        <p:cNvGrpSpPr/>
        <p:nvPr/>
      </p:nvGrpSpPr>
      <p:grpSpPr>
        <a:xfrm>
          <a:off x="0" y="0"/>
          <a:ext cx="0" cy="0"/>
          <a:chOff x="0" y="0"/>
          <a:chExt cx="0" cy="0"/>
        </a:xfrm>
      </p:grpSpPr>
      <p:sp>
        <p:nvSpPr>
          <p:cNvPr id="386" name="Google Shape;386;p61"/>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387" name="Google Shape;387;p6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388" name="Google Shape;388;p61"/>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389" name="Google Shape;389;p61"/>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390" name="Google Shape;390;p61"/>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391" name="Google Shape;391;p61"/>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92" name="Google Shape;392;p6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93" name="Google Shape;393;p6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394" name="Shape 394"/>
        <p:cNvGrpSpPr/>
        <p:nvPr/>
      </p:nvGrpSpPr>
      <p:grpSpPr>
        <a:xfrm>
          <a:off x="0" y="0"/>
          <a:ext cx="0" cy="0"/>
          <a:chOff x="0" y="0"/>
          <a:chExt cx="0" cy="0"/>
        </a:xfrm>
      </p:grpSpPr>
      <p:sp>
        <p:nvSpPr>
          <p:cNvPr id="395" name="Google Shape;395;p62"/>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396" name="Google Shape;396;p6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397" name="Google Shape;397;p62"/>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398" name="Google Shape;398;p62"/>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399" name="Google Shape;399;p62"/>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400" name="Google Shape;400;p62"/>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401" name="Google Shape;401;p62"/>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402" name="Google Shape;402;p62"/>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403" name="Google Shape;403;p62"/>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404" name="Google Shape;404;p62"/>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405" name="Google Shape;405;p62"/>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406" name="Google Shape;406;p62"/>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407" name="Google Shape;407;p62"/>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408" name="Google Shape;408;p6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09" name="Google Shape;409;p6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410" name="Shape 410"/>
        <p:cNvGrpSpPr/>
        <p:nvPr/>
      </p:nvGrpSpPr>
      <p:grpSpPr>
        <a:xfrm>
          <a:off x="0" y="0"/>
          <a:ext cx="0" cy="0"/>
          <a:chOff x="0" y="0"/>
          <a:chExt cx="0" cy="0"/>
        </a:xfrm>
      </p:grpSpPr>
      <p:sp>
        <p:nvSpPr>
          <p:cNvPr id="411" name="Google Shape;411;p6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412" name="Google Shape;412;p6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413" name="Google Shape;413;p6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414" name="Google Shape;414;p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15" name="Google Shape;415;p63"/>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416" name="Google Shape;416;p63"/>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417" name="Google Shape;417;p63"/>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418" name="Google Shape;418;p63"/>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 name="Shape 28"/>
        <p:cNvGrpSpPr/>
        <p:nvPr/>
      </p:nvGrpSpPr>
      <p:grpSpPr>
        <a:xfrm>
          <a:off x="0" y="0"/>
          <a:ext cx="0" cy="0"/>
          <a:chOff x="0" y="0"/>
          <a:chExt cx="0" cy="0"/>
        </a:xfrm>
      </p:grpSpPr>
      <p:sp>
        <p:nvSpPr>
          <p:cNvPr id="29" name="Google Shape;29;p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419" name="Shape 419"/>
        <p:cNvGrpSpPr/>
        <p:nvPr/>
      </p:nvGrpSpPr>
      <p:grpSpPr>
        <a:xfrm>
          <a:off x="0" y="0"/>
          <a:ext cx="0" cy="0"/>
          <a:chOff x="0" y="0"/>
          <a:chExt cx="0" cy="0"/>
        </a:xfrm>
      </p:grpSpPr>
      <p:sp>
        <p:nvSpPr>
          <p:cNvPr id="420" name="Google Shape;420;p6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421" name="Google Shape;421;p6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422" name="Google Shape;422;p6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423" name="Google Shape;423;p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24" name="Google Shape;424;p64"/>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425" name="Google Shape;425;p6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426" name="Google Shape;426;p64"/>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427" name="Google Shape;427;p64"/>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428" name="Google Shape;428;p64"/>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429" name="Google Shape;429;p64"/>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430" name="Google Shape;430;p64"/>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431" name="Google Shape;431;p64"/>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432" name="Google Shape;432;p64"/>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433" name="Google Shape;433;p64"/>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434" name="Google Shape;434;p64"/>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435" name="Shape 435"/>
        <p:cNvGrpSpPr/>
        <p:nvPr/>
      </p:nvGrpSpPr>
      <p:grpSpPr>
        <a:xfrm>
          <a:off x="0" y="0"/>
          <a:ext cx="0" cy="0"/>
          <a:chOff x="0" y="0"/>
          <a:chExt cx="0" cy="0"/>
        </a:xfrm>
      </p:grpSpPr>
      <p:sp>
        <p:nvSpPr>
          <p:cNvPr id="436" name="Google Shape;436;p6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437" name="Google Shape;437;p6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38" name="Google Shape;438;p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39" name="Google Shape;439;p6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40" name="Google Shape;440;p6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441" name="Google Shape;441;p6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442" name="Google Shape;442;p65"/>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443" name="Google Shape;443;p6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444" name="Shape 444"/>
        <p:cNvGrpSpPr/>
        <p:nvPr/>
      </p:nvGrpSpPr>
      <p:grpSpPr>
        <a:xfrm>
          <a:off x="0" y="0"/>
          <a:ext cx="0" cy="0"/>
          <a:chOff x="0" y="0"/>
          <a:chExt cx="0" cy="0"/>
        </a:xfrm>
      </p:grpSpPr>
      <p:sp>
        <p:nvSpPr>
          <p:cNvPr id="445" name="Google Shape;445;p6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446" name="Google Shape;446;p6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47" name="Google Shape;447;p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48" name="Google Shape;448;p6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49" name="Google Shape;449;p6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450" name="Google Shape;450;p6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451" name="Google Shape;451;p6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452" name="Google Shape;452;p66"/>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453" name="Shape 453"/>
        <p:cNvGrpSpPr/>
        <p:nvPr/>
      </p:nvGrpSpPr>
      <p:grpSpPr>
        <a:xfrm>
          <a:off x="0" y="0"/>
          <a:ext cx="0" cy="0"/>
          <a:chOff x="0" y="0"/>
          <a:chExt cx="0" cy="0"/>
        </a:xfrm>
      </p:grpSpPr>
      <p:sp>
        <p:nvSpPr>
          <p:cNvPr id="454" name="Google Shape;454;p6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455" name="Google Shape;455;p6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56" name="Google Shape;456;p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57" name="Google Shape;457;p6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58" name="Google Shape;458;p6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459" name="Google Shape;459;p67"/>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460" name="Google Shape;460;p6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461" name="Google Shape;461;p6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462" name="Google Shape;462;p67"/>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463" name="Shape 463"/>
        <p:cNvGrpSpPr/>
        <p:nvPr/>
      </p:nvGrpSpPr>
      <p:grpSpPr>
        <a:xfrm>
          <a:off x="0" y="0"/>
          <a:ext cx="0" cy="0"/>
          <a:chOff x="0" y="0"/>
          <a:chExt cx="0" cy="0"/>
        </a:xfrm>
      </p:grpSpPr>
      <p:sp>
        <p:nvSpPr>
          <p:cNvPr id="464" name="Google Shape;464;p68"/>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465" name="Google Shape;465;p6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66" name="Google Shape;466;p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67" name="Google Shape;467;p68"/>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468" name="Google Shape;468;p6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469" name="Google Shape;469;p6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470" name="Google Shape;470;p68"/>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471" name="Shape 471"/>
        <p:cNvGrpSpPr/>
        <p:nvPr/>
      </p:nvGrpSpPr>
      <p:grpSpPr>
        <a:xfrm>
          <a:off x="0" y="0"/>
          <a:ext cx="0" cy="0"/>
          <a:chOff x="0" y="0"/>
          <a:chExt cx="0" cy="0"/>
        </a:xfrm>
      </p:grpSpPr>
      <p:sp>
        <p:nvSpPr>
          <p:cNvPr id="472" name="Google Shape;472;p69"/>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473" name="Google Shape;473;p6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74" name="Google Shape;474;p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75" name="Google Shape;475;p6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476" name="Google Shape;476;p6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477" name="Google Shape;477;p69"/>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478" name="Google Shape;478;p6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79" name="Google Shape;479;p6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480" name="Shape 480"/>
        <p:cNvGrpSpPr/>
        <p:nvPr/>
      </p:nvGrpSpPr>
      <p:grpSpPr>
        <a:xfrm>
          <a:off x="0" y="0"/>
          <a:ext cx="0" cy="0"/>
          <a:chOff x="0" y="0"/>
          <a:chExt cx="0" cy="0"/>
        </a:xfrm>
      </p:grpSpPr>
      <p:sp>
        <p:nvSpPr>
          <p:cNvPr id="481" name="Google Shape;481;p70"/>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482" name="Google Shape;482;p70"/>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483" name="Google Shape;483;p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84" name="Google Shape;484;p7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485" name="Google Shape;485;p70"/>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486" name="Google Shape;486;p70"/>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487" name="Shape 487"/>
        <p:cNvGrpSpPr/>
        <p:nvPr/>
      </p:nvGrpSpPr>
      <p:grpSpPr>
        <a:xfrm>
          <a:off x="0" y="0"/>
          <a:ext cx="0" cy="0"/>
          <a:chOff x="0" y="0"/>
          <a:chExt cx="0" cy="0"/>
        </a:xfrm>
      </p:grpSpPr>
      <p:sp>
        <p:nvSpPr>
          <p:cNvPr id="488" name="Google Shape;488;p7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89" name="Google Shape;489;p7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90" name="Google Shape;490;p7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91" name="Google Shape;491;p7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92" name="Google Shape;492;p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93" name="Google Shape;493;p7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94" name="Google Shape;494;p7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495" name="Shape 495"/>
        <p:cNvGrpSpPr/>
        <p:nvPr/>
      </p:nvGrpSpPr>
      <p:grpSpPr>
        <a:xfrm>
          <a:off x="0" y="0"/>
          <a:ext cx="0" cy="0"/>
          <a:chOff x="0" y="0"/>
          <a:chExt cx="0" cy="0"/>
        </a:xfrm>
      </p:grpSpPr>
      <p:sp>
        <p:nvSpPr>
          <p:cNvPr id="496" name="Google Shape;496;p7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497" name="Google Shape;497;p7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98" name="Google Shape;498;p7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499" name="Google Shape;499;p7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00" name="Google Shape;500;p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01" name="Google Shape;501;p7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502" name="Google Shape;502;p7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503" name="Google Shape;503;p72"/>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507" name="Shape 507"/>
        <p:cNvGrpSpPr/>
        <p:nvPr/>
      </p:nvGrpSpPr>
      <p:grpSpPr>
        <a:xfrm>
          <a:off x="0" y="0"/>
          <a:ext cx="0" cy="0"/>
          <a:chOff x="0" y="0"/>
          <a:chExt cx="0" cy="0"/>
        </a:xfrm>
      </p:grpSpPr>
      <p:sp>
        <p:nvSpPr>
          <p:cNvPr id="508" name="Google Shape;508;p74"/>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09" name="Google Shape;509;p74"/>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510" name="Google Shape;510;p74"/>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511" name="Google Shape;511;p74"/>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512" name="Google Shape;512;p7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13" name="Google Shape;513;p7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9"/>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35" name="Google Shape;35;p9"/>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36" name="Google Shape;36;p9"/>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37" name="Google Shape;37;p9"/>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38" name="Google Shape;38;p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9" name="Google Shape;39;p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0" name="Google Shape;40;p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75"/>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516" name="Google Shape;516;p75"/>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517" name="Google Shape;517;p75"/>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518" name="Google Shape;518;p75"/>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519" name="Google Shape;519;p75"/>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520" name="Google Shape;520;p75"/>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521" name="Google Shape;521;p75"/>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522" name="Google Shape;522;p75"/>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523" name="Google Shape;523;p75"/>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524" name="Google Shape;524;p75"/>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525" name="Google Shape;525;p75"/>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526" name="Google Shape;526;p75"/>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527" name="Google Shape;527;p7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28" name="Google Shape;528;p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529" name="Shape 529"/>
        <p:cNvGrpSpPr/>
        <p:nvPr/>
      </p:nvGrpSpPr>
      <p:grpSpPr>
        <a:xfrm>
          <a:off x="0" y="0"/>
          <a:ext cx="0" cy="0"/>
          <a:chOff x="0" y="0"/>
          <a:chExt cx="0" cy="0"/>
        </a:xfrm>
      </p:grpSpPr>
      <p:sp>
        <p:nvSpPr>
          <p:cNvPr id="530" name="Google Shape;530;p76"/>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531" name="Google Shape;531;p76"/>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532" name="Google Shape;532;p76"/>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533" name="Google Shape;533;p76"/>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534" name="Google Shape;534;p76"/>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35" name="Google Shape;535;p7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536" name="Shape 536"/>
        <p:cNvGrpSpPr/>
        <p:nvPr/>
      </p:nvGrpSpPr>
      <p:grpSpPr>
        <a:xfrm>
          <a:off x="0" y="0"/>
          <a:ext cx="0" cy="0"/>
          <a:chOff x="0" y="0"/>
          <a:chExt cx="0" cy="0"/>
        </a:xfrm>
      </p:grpSpPr>
      <p:sp>
        <p:nvSpPr>
          <p:cNvPr id="537" name="Google Shape;537;p77"/>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538" name="Google Shape;538;p7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539" name="Google Shape;539;p77"/>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540" name="Google Shape;540;p77"/>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541" name="Google Shape;541;p77"/>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542" name="Google Shape;542;p77"/>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543" name="Google Shape;543;p77"/>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544" name="Google Shape;544;p77"/>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545" name="Google Shape;545;p77"/>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546" name="Google Shape;546;p77"/>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547" name="Google Shape;547;p77"/>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548" name="Google Shape;548;p77"/>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549" name="Google Shape;549;p77"/>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550" name="Google Shape;550;p7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51" name="Google Shape;551;p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552" name="Shape 552"/>
        <p:cNvGrpSpPr/>
        <p:nvPr/>
      </p:nvGrpSpPr>
      <p:grpSpPr>
        <a:xfrm>
          <a:off x="0" y="0"/>
          <a:ext cx="0" cy="0"/>
          <a:chOff x="0" y="0"/>
          <a:chExt cx="0" cy="0"/>
        </a:xfrm>
      </p:grpSpPr>
      <p:sp>
        <p:nvSpPr>
          <p:cNvPr id="553" name="Google Shape;553;p7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554" name="Google Shape;554;p7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55" name="Google Shape;555;p78"/>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56" name="Google Shape;556;p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57" name="Google Shape;557;p78"/>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558" name="Google Shape;558;p78"/>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559" name="Google Shape;559;p78"/>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560" name="Google Shape;560;p78"/>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561" name="Shape 561"/>
        <p:cNvGrpSpPr/>
        <p:nvPr/>
      </p:nvGrpSpPr>
      <p:grpSpPr>
        <a:xfrm>
          <a:off x="0" y="0"/>
          <a:ext cx="0" cy="0"/>
          <a:chOff x="0" y="0"/>
          <a:chExt cx="0" cy="0"/>
        </a:xfrm>
      </p:grpSpPr>
      <p:sp>
        <p:nvSpPr>
          <p:cNvPr id="562" name="Google Shape;562;p7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563" name="Google Shape;563;p7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64" name="Google Shape;564;p79"/>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65" name="Google Shape;565;p7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66" name="Google Shape;566;p79"/>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567" name="Google Shape;567;p7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568" name="Google Shape;568;p79"/>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569" name="Google Shape;569;p79"/>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570" name="Google Shape;570;p79"/>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571" name="Google Shape;571;p79"/>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572" name="Google Shape;572;p79"/>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573" name="Google Shape;573;p79"/>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574" name="Google Shape;574;p79"/>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575" name="Google Shape;575;p79"/>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576" name="Google Shape;576;p79"/>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577" name="Shape 577"/>
        <p:cNvGrpSpPr/>
        <p:nvPr/>
      </p:nvGrpSpPr>
      <p:grpSpPr>
        <a:xfrm>
          <a:off x="0" y="0"/>
          <a:ext cx="0" cy="0"/>
          <a:chOff x="0" y="0"/>
          <a:chExt cx="0" cy="0"/>
        </a:xfrm>
      </p:grpSpPr>
      <p:sp>
        <p:nvSpPr>
          <p:cNvPr id="578" name="Google Shape;578;p8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579" name="Google Shape;579;p8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580" name="Google Shape;580;p8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81" name="Google Shape;581;p8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582" name="Google Shape;582;p80"/>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583" name="Google Shape;583;p8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584" name="Shape 584"/>
        <p:cNvGrpSpPr/>
        <p:nvPr/>
      </p:nvGrpSpPr>
      <p:grpSpPr>
        <a:xfrm>
          <a:off x="0" y="0"/>
          <a:ext cx="0" cy="0"/>
          <a:chOff x="0" y="0"/>
          <a:chExt cx="0" cy="0"/>
        </a:xfrm>
      </p:grpSpPr>
      <p:sp>
        <p:nvSpPr>
          <p:cNvPr id="585" name="Google Shape;585;p81"/>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586" name="Google Shape;586;p8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87" name="Google Shape;587;p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588" name="Google Shape;588;p8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89" name="Google Shape;589;p8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590" name="Google Shape;590;p8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591" name="Google Shape;591;p8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592" name="Google Shape;592;p81"/>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8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595" name="Google Shape;595;p8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96" name="Google Shape;596;p8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597" name="Google Shape;597;p8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98" name="Google Shape;598;p8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599" name="Google Shape;599;p82"/>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600" name="Google Shape;600;p8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601" name="Google Shape;601;p82"/>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602" name="Shape 602"/>
        <p:cNvGrpSpPr/>
        <p:nvPr/>
      </p:nvGrpSpPr>
      <p:grpSpPr>
        <a:xfrm>
          <a:off x="0" y="0"/>
          <a:ext cx="0" cy="0"/>
          <a:chOff x="0" y="0"/>
          <a:chExt cx="0" cy="0"/>
        </a:xfrm>
      </p:grpSpPr>
      <p:sp>
        <p:nvSpPr>
          <p:cNvPr id="603" name="Google Shape;603;p83"/>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604" name="Google Shape;604;p8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05" name="Google Shape;605;p8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06" name="Google Shape;606;p8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607" name="Google Shape;607;p8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608" name="Google Shape;608;p8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609" name="Google Shape;609;p83"/>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610" name="Shape 610"/>
        <p:cNvGrpSpPr/>
        <p:nvPr/>
      </p:nvGrpSpPr>
      <p:grpSpPr>
        <a:xfrm>
          <a:off x="0" y="0"/>
          <a:ext cx="0" cy="0"/>
          <a:chOff x="0" y="0"/>
          <a:chExt cx="0" cy="0"/>
        </a:xfrm>
      </p:grpSpPr>
      <p:sp>
        <p:nvSpPr>
          <p:cNvPr id="611" name="Google Shape;611;p84"/>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612" name="Google Shape;612;p8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613" name="Google Shape;613;p8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614" name="Google Shape;614;p84"/>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615" name="Google Shape;615;p8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16" name="Google Shape;616;p8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0"/>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43" name="Google Shape;43;p10"/>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44" name="Google Shape;44;p10"/>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45" name="Google Shape;45;p10"/>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46" name="Google Shape;46;p10"/>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47" name="Google Shape;47;p10"/>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48" name="Google Shape;48;p10"/>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49" name="Google Shape;49;p10"/>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50" name="Google Shape;50;p10"/>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51" name="Google Shape;51;p10"/>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52" name="Google Shape;52;p10"/>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53" name="Google Shape;53;p10"/>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54" name="Google Shape;54;p1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5" name="Google Shape;55;p1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617" name="Shape 617"/>
        <p:cNvGrpSpPr/>
        <p:nvPr/>
      </p:nvGrpSpPr>
      <p:grpSpPr>
        <a:xfrm>
          <a:off x="0" y="0"/>
          <a:ext cx="0" cy="0"/>
          <a:chOff x="0" y="0"/>
          <a:chExt cx="0" cy="0"/>
        </a:xfrm>
      </p:grpSpPr>
      <p:sp>
        <p:nvSpPr>
          <p:cNvPr id="618" name="Google Shape;618;p85"/>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619" name="Google Shape;619;p85"/>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620" name="Google Shape;620;p8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21" name="Google Shape;621;p8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622" name="Google Shape;622;p8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623" name="Google Shape;623;p85"/>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624" name="Shape 624"/>
        <p:cNvGrpSpPr/>
        <p:nvPr/>
      </p:nvGrpSpPr>
      <p:grpSpPr>
        <a:xfrm>
          <a:off x="0" y="0"/>
          <a:ext cx="0" cy="0"/>
          <a:chOff x="0" y="0"/>
          <a:chExt cx="0" cy="0"/>
        </a:xfrm>
      </p:grpSpPr>
      <p:sp>
        <p:nvSpPr>
          <p:cNvPr id="625" name="Google Shape;625;p8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626" name="Google Shape;626;p8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27" name="Google Shape;627;p8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628" name="Google Shape;628;p8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629" name="Google Shape;629;p8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30" name="Google Shape;630;p8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631" name="Shape 631"/>
        <p:cNvGrpSpPr/>
        <p:nvPr/>
      </p:nvGrpSpPr>
      <p:grpSpPr>
        <a:xfrm>
          <a:off x="0" y="0"/>
          <a:ext cx="0" cy="0"/>
          <a:chOff x="0" y="0"/>
          <a:chExt cx="0" cy="0"/>
        </a:xfrm>
      </p:grpSpPr>
      <p:sp>
        <p:nvSpPr>
          <p:cNvPr id="632" name="Google Shape;632;p8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633" name="Google Shape;633;p8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34" name="Google Shape;634;p8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635" name="Google Shape;635;p8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36" name="Google Shape;636;p8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637" name="Google Shape;637;p8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638" name="Google Shape;638;p87"/>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p:cSld name="CUSTOM_1_2">
    <p:spTree>
      <p:nvGrpSpPr>
        <p:cNvPr id="639" name="Shape 639"/>
        <p:cNvGrpSpPr/>
        <p:nvPr/>
      </p:nvGrpSpPr>
      <p:grpSpPr>
        <a:xfrm>
          <a:off x="0" y="0"/>
          <a:ext cx="0" cy="0"/>
          <a:chOff x="0" y="0"/>
          <a:chExt cx="0" cy="0"/>
        </a:xfrm>
      </p:grpSpPr>
      <p:sp>
        <p:nvSpPr>
          <p:cNvPr id="640" name="Google Shape;640;p88"/>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641" name="Google Shape;641;p88"/>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642" name="Google Shape;642;p88"/>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
        <p:nvSpPr>
          <p:cNvPr id="643" name="Google Shape;643;p88"/>
          <p:cNvSpPr txBox="1"/>
          <p:nvPr/>
        </p:nvSpPr>
        <p:spPr>
          <a:xfrm>
            <a:off x="3268500" y="4786788"/>
            <a:ext cx="26070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666666"/>
                </a:solidFill>
                <a:latin typeface="Overpass"/>
                <a:ea typeface="Overpass"/>
                <a:cs typeface="Overpass"/>
                <a:sym typeface="Overpass"/>
              </a:rPr>
              <a:t>GENERAL DISTRIBUTION</a:t>
            </a:r>
            <a:endParaRPr sz="700">
              <a:solidFill>
                <a:srgbClr val="666666"/>
              </a:solidFill>
              <a:latin typeface="Overpass"/>
              <a:ea typeface="Overpass"/>
              <a:cs typeface="Overpass"/>
              <a:sym typeface="Overpas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44" name="Shape 644"/>
        <p:cNvGrpSpPr/>
        <p:nvPr/>
      </p:nvGrpSpPr>
      <p:grpSpPr>
        <a:xfrm>
          <a:off x="0" y="0"/>
          <a:ext cx="0" cy="0"/>
          <a:chOff x="0" y="0"/>
          <a:chExt cx="0" cy="0"/>
        </a:xfrm>
      </p:grpSpPr>
      <p:sp>
        <p:nvSpPr>
          <p:cNvPr id="645" name="Google Shape;645;p89"/>
          <p:cNvSpPr txBox="1"/>
          <p:nvPr>
            <p:ph type="title"/>
          </p:nvPr>
        </p:nvSpPr>
        <p:spPr>
          <a:xfrm>
            <a:off x="826650" y="0"/>
            <a:ext cx="7490700" cy="10632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spcAft>
                <a:spcPts val="0"/>
              </a:spcAft>
              <a:buClr>
                <a:schemeClr val="dk1"/>
              </a:buClr>
              <a:buSzPts val="2600"/>
              <a:buNone/>
              <a:defRPr b="0" i="0" sz="2900" u="none" cap="none" strike="noStrike">
                <a:solidFill>
                  <a:schemeClr val="dk1"/>
                </a:solidFill>
              </a:defRPr>
            </a:lvl1pPr>
            <a:lvl2pPr indent="0" lvl="1" marL="0" marR="0" rtl="0" algn="l">
              <a:spcBef>
                <a:spcPts val="0"/>
              </a:spcBef>
              <a:spcAft>
                <a:spcPts val="0"/>
              </a:spcAft>
              <a:buClr>
                <a:schemeClr val="dk1"/>
              </a:buClr>
              <a:buSzPts val="2600"/>
              <a:buNone/>
              <a:defRPr b="0" i="0" sz="3300" u="none" cap="none" strike="noStrike">
                <a:solidFill>
                  <a:schemeClr val="dk1"/>
                </a:solidFill>
              </a:defRPr>
            </a:lvl2pPr>
            <a:lvl3pPr indent="0" lvl="2" marL="0" marR="0" rtl="0" algn="l">
              <a:spcBef>
                <a:spcPts val="0"/>
              </a:spcBef>
              <a:spcAft>
                <a:spcPts val="0"/>
              </a:spcAft>
              <a:buClr>
                <a:schemeClr val="dk1"/>
              </a:buClr>
              <a:buSzPts val="2600"/>
              <a:buNone/>
              <a:defRPr b="0" i="0" sz="3300" u="none" cap="none" strike="noStrike">
                <a:solidFill>
                  <a:schemeClr val="dk1"/>
                </a:solidFill>
              </a:defRPr>
            </a:lvl3pPr>
            <a:lvl4pPr indent="0" lvl="3" marL="0" marR="0" rtl="0" algn="l">
              <a:spcBef>
                <a:spcPts val="0"/>
              </a:spcBef>
              <a:spcAft>
                <a:spcPts val="0"/>
              </a:spcAft>
              <a:buClr>
                <a:schemeClr val="dk1"/>
              </a:buClr>
              <a:buSzPts val="2600"/>
              <a:buNone/>
              <a:defRPr b="0" i="0" sz="3300" u="none" cap="none" strike="noStrike">
                <a:solidFill>
                  <a:schemeClr val="dk1"/>
                </a:solidFill>
              </a:defRPr>
            </a:lvl4pPr>
            <a:lvl5pPr indent="0" lvl="4" marL="0" marR="0" rtl="0" algn="l">
              <a:spcBef>
                <a:spcPts val="0"/>
              </a:spcBef>
              <a:spcAft>
                <a:spcPts val="0"/>
              </a:spcAft>
              <a:buClr>
                <a:schemeClr val="dk1"/>
              </a:buClr>
              <a:buSzPts val="2600"/>
              <a:buNone/>
              <a:defRPr b="0" i="0" sz="3300" u="none" cap="none" strike="noStrike">
                <a:solidFill>
                  <a:schemeClr val="dk1"/>
                </a:solidFill>
              </a:defRPr>
            </a:lvl5pPr>
            <a:lvl6pPr indent="0" lvl="5" marL="0" marR="0" rtl="0" algn="l">
              <a:spcBef>
                <a:spcPts val="0"/>
              </a:spcBef>
              <a:spcAft>
                <a:spcPts val="0"/>
              </a:spcAft>
              <a:buClr>
                <a:schemeClr val="dk1"/>
              </a:buClr>
              <a:buSzPts val="2600"/>
              <a:buNone/>
              <a:defRPr b="0" i="0" sz="3300" u="none" cap="none" strike="noStrike">
                <a:solidFill>
                  <a:schemeClr val="dk1"/>
                </a:solidFill>
              </a:defRPr>
            </a:lvl6pPr>
            <a:lvl7pPr indent="0" lvl="6" marL="0" marR="0" rtl="0" algn="l">
              <a:spcBef>
                <a:spcPts val="0"/>
              </a:spcBef>
              <a:spcAft>
                <a:spcPts val="0"/>
              </a:spcAft>
              <a:buClr>
                <a:schemeClr val="dk1"/>
              </a:buClr>
              <a:buSzPts val="2600"/>
              <a:buNone/>
              <a:defRPr b="0" i="0" sz="3300" u="none" cap="none" strike="noStrike">
                <a:solidFill>
                  <a:schemeClr val="dk1"/>
                </a:solidFill>
              </a:defRPr>
            </a:lvl7pPr>
            <a:lvl8pPr indent="0" lvl="7" marL="0" marR="0" rtl="0" algn="l">
              <a:spcBef>
                <a:spcPts val="0"/>
              </a:spcBef>
              <a:spcAft>
                <a:spcPts val="0"/>
              </a:spcAft>
              <a:buClr>
                <a:schemeClr val="dk1"/>
              </a:buClr>
              <a:buSzPts val="2600"/>
              <a:buNone/>
              <a:defRPr b="0" i="0" sz="3300" u="none" cap="none" strike="noStrike">
                <a:solidFill>
                  <a:schemeClr val="dk1"/>
                </a:solidFill>
              </a:defRPr>
            </a:lvl8pPr>
            <a:lvl9pPr indent="0" lvl="8" marL="0" marR="0" rtl="0" algn="l">
              <a:spcBef>
                <a:spcPts val="0"/>
              </a:spcBef>
              <a:spcAft>
                <a:spcPts val="0"/>
              </a:spcAft>
              <a:buClr>
                <a:schemeClr val="dk1"/>
              </a:buClr>
              <a:buSzPts val="2600"/>
              <a:buNone/>
              <a:defRPr b="0" i="0" sz="3300" u="none" cap="none" strike="noStrike">
                <a:solidFill>
                  <a:schemeClr val="dk1"/>
                </a:solidFill>
              </a:defRPr>
            </a:lvl9pPr>
          </a:lstStyle>
          <a:p/>
        </p:txBody>
      </p:sp>
      <p:sp>
        <p:nvSpPr>
          <p:cNvPr id="646" name="Google Shape;646;p89"/>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_5">
    <p:spTree>
      <p:nvGrpSpPr>
        <p:cNvPr id="647" name="Shape 647"/>
        <p:cNvGrpSpPr/>
        <p:nvPr/>
      </p:nvGrpSpPr>
      <p:grpSpPr>
        <a:xfrm>
          <a:off x="0" y="0"/>
          <a:ext cx="0" cy="0"/>
          <a:chOff x="0" y="0"/>
          <a:chExt cx="0" cy="0"/>
        </a:xfrm>
      </p:grpSpPr>
      <p:sp>
        <p:nvSpPr>
          <p:cNvPr id="648" name="Google Shape;648;p90"/>
          <p:cNvSpPr txBox="1"/>
          <p:nvPr>
            <p:ph type="title"/>
          </p:nvPr>
        </p:nvSpPr>
        <p:spPr>
          <a:xfrm>
            <a:off x="826650" y="1704884"/>
            <a:ext cx="7490700" cy="10632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8">
  <p:cSld name="CUSTOM_1_8">
    <p:spTree>
      <p:nvGrpSpPr>
        <p:cNvPr id="649" name="Shape 649"/>
        <p:cNvGrpSpPr/>
        <p:nvPr/>
      </p:nvGrpSpPr>
      <p:grpSpPr>
        <a:xfrm>
          <a:off x="0" y="0"/>
          <a:ext cx="0" cy="0"/>
          <a:chOff x="0" y="0"/>
          <a:chExt cx="0" cy="0"/>
        </a:xfrm>
      </p:grpSpPr>
      <p:sp>
        <p:nvSpPr>
          <p:cNvPr id="650" name="Google Shape;650;p91"/>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651" name="Google Shape;651;p91"/>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652" name="Google Shape;652;p91"/>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
        <p:nvSpPr>
          <p:cNvPr id="653" name="Google Shape;653;p91"/>
          <p:cNvSpPr txBox="1"/>
          <p:nvPr/>
        </p:nvSpPr>
        <p:spPr>
          <a:xfrm>
            <a:off x="3268500" y="4786788"/>
            <a:ext cx="26070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666666"/>
                </a:solidFill>
                <a:latin typeface="Overpass"/>
                <a:ea typeface="Overpass"/>
                <a:cs typeface="Overpass"/>
                <a:sym typeface="Overpass"/>
              </a:rPr>
              <a:t>GENERAL DISTRIBUTION</a:t>
            </a:r>
            <a:endParaRPr sz="700">
              <a:solidFill>
                <a:srgbClr val="666666"/>
              </a:solidFill>
              <a:latin typeface="Overpass"/>
              <a:ea typeface="Overpass"/>
              <a:cs typeface="Overpass"/>
              <a:sym typeface="Overpas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9">
  <p:cSld name="CUSTOM_1_9">
    <p:spTree>
      <p:nvGrpSpPr>
        <p:cNvPr id="654" name="Shape 654"/>
        <p:cNvGrpSpPr/>
        <p:nvPr/>
      </p:nvGrpSpPr>
      <p:grpSpPr>
        <a:xfrm>
          <a:off x="0" y="0"/>
          <a:ext cx="0" cy="0"/>
          <a:chOff x="0" y="0"/>
          <a:chExt cx="0" cy="0"/>
        </a:xfrm>
      </p:grpSpPr>
      <p:sp>
        <p:nvSpPr>
          <p:cNvPr id="655" name="Google Shape;655;p92"/>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656" name="Google Shape;656;p92"/>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657" name="Google Shape;657;p92"/>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
        <p:nvSpPr>
          <p:cNvPr id="658" name="Google Shape;658;p92"/>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1_1_1_1_2">
    <p:spTree>
      <p:nvGrpSpPr>
        <p:cNvPr id="659" name="Shape 659"/>
        <p:cNvGrpSpPr/>
        <p:nvPr/>
      </p:nvGrpSpPr>
      <p:grpSpPr>
        <a:xfrm>
          <a:off x="0" y="0"/>
          <a:ext cx="0" cy="0"/>
          <a:chOff x="0" y="0"/>
          <a:chExt cx="0" cy="0"/>
        </a:xfrm>
      </p:grpSpPr>
      <p:sp>
        <p:nvSpPr>
          <p:cNvPr id="660" name="Google Shape;660;p93"/>
          <p:cNvSpPr txBox="1"/>
          <p:nvPr>
            <p:ph idx="1" type="subTitle"/>
          </p:nvPr>
        </p:nvSpPr>
        <p:spPr>
          <a:xfrm>
            <a:off x="826650" y="2872256"/>
            <a:ext cx="2260800" cy="664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661" name="Google Shape;661;p93"/>
          <p:cNvSpPr txBox="1"/>
          <p:nvPr>
            <p:ph idx="2" type="subTitle"/>
          </p:nvPr>
        </p:nvSpPr>
        <p:spPr>
          <a:xfrm>
            <a:off x="826650" y="3536456"/>
            <a:ext cx="2260800" cy="664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662" name="Google Shape;662;p93"/>
          <p:cNvSpPr txBox="1"/>
          <p:nvPr>
            <p:ph idx="3" type="subTitle"/>
          </p:nvPr>
        </p:nvSpPr>
        <p:spPr>
          <a:xfrm>
            <a:off x="3441600" y="3536456"/>
            <a:ext cx="2260800" cy="664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663" name="Google Shape;663;p93"/>
          <p:cNvSpPr txBox="1"/>
          <p:nvPr>
            <p:ph idx="4" type="subTitle"/>
          </p:nvPr>
        </p:nvSpPr>
        <p:spPr>
          <a:xfrm>
            <a:off x="3441600" y="2872256"/>
            <a:ext cx="2260800" cy="664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664" name="Google Shape;664;p93"/>
          <p:cNvSpPr txBox="1"/>
          <p:nvPr>
            <p:ph idx="5" type="subTitle"/>
          </p:nvPr>
        </p:nvSpPr>
        <p:spPr>
          <a:xfrm>
            <a:off x="6056550" y="3536456"/>
            <a:ext cx="2260800" cy="664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665" name="Google Shape;665;p93"/>
          <p:cNvSpPr txBox="1"/>
          <p:nvPr>
            <p:ph idx="6" type="subTitle"/>
          </p:nvPr>
        </p:nvSpPr>
        <p:spPr>
          <a:xfrm>
            <a:off x="6056550" y="2872256"/>
            <a:ext cx="2260800" cy="664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666" name="Google Shape;666;p93"/>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667" name="Google Shape;667;p93"/>
          <p:cNvSpPr txBox="1"/>
          <p:nvPr>
            <p:ph idx="7" type="subTitle"/>
          </p:nvPr>
        </p:nvSpPr>
        <p:spPr>
          <a:xfrm>
            <a:off x="0" y="929775"/>
            <a:ext cx="9144000" cy="328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
        <p:nvSpPr>
          <p:cNvPr id="668" name="Google Shape;668;p93"/>
          <p:cNvSpPr txBox="1"/>
          <p:nvPr/>
        </p:nvSpPr>
        <p:spPr>
          <a:xfrm>
            <a:off x="3619350" y="4767306"/>
            <a:ext cx="19053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666666"/>
                </a:solidFill>
                <a:latin typeface="Overpass"/>
                <a:ea typeface="Overpass"/>
                <a:cs typeface="Overpass"/>
                <a:sym typeface="Overpass"/>
              </a:rPr>
              <a:t>GENERAL DISTRIBUTION</a:t>
            </a:r>
            <a:endParaRPr sz="700">
              <a:solidFill>
                <a:srgbClr val="666666"/>
              </a:solidFill>
              <a:latin typeface="Overpass"/>
              <a:ea typeface="Overpass"/>
              <a:cs typeface="Overpass"/>
              <a:sym typeface="Overpass"/>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2">
  <p:cSld name="CUSTOM_1_3">
    <p:spTree>
      <p:nvGrpSpPr>
        <p:cNvPr id="669" name="Shape 669"/>
        <p:cNvGrpSpPr/>
        <p:nvPr/>
      </p:nvGrpSpPr>
      <p:grpSpPr>
        <a:xfrm>
          <a:off x="0" y="0"/>
          <a:ext cx="0" cy="0"/>
          <a:chOff x="0" y="0"/>
          <a:chExt cx="0" cy="0"/>
        </a:xfrm>
      </p:grpSpPr>
      <p:sp>
        <p:nvSpPr>
          <p:cNvPr id="670" name="Google Shape;670;p94"/>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671" name="Google Shape;671;p94"/>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672" name="Google Shape;672;p94"/>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1"/>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58" name="Google Shape;58;p11"/>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59" name="Google Shape;59;p11"/>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60" name="Google Shape;60;p11"/>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61" name="Google Shape;61;p11"/>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62" name="Google Shape;62;p1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3" name="Google Shape;63;p1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4">
  <p:cSld name="text only">
    <p:spTree>
      <p:nvGrpSpPr>
        <p:cNvPr id="673" name="Shape 673"/>
        <p:cNvGrpSpPr/>
        <p:nvPr/>
      </p:nvGrpSpPr>
      <p:grpSpPr>
        <a:xfrm>
          <a:off x="0" y="0"/>
          <a:ext cx="0" cy="0"/>
          <a:chOff x="0" y="0"/>
          <a:chExt cx="0" cy="0"/>
        </a:xfrm>
      </p:grpSpPr>
      <p:sp>
        <p:nvSpPr>
          <p:cNvPr id="674" name="Google Shape;674;p95"/>
          <p:cNvSpPr txBox="1"/>
          <p:nvPr>
            <p:ph type="title"/>
          </p:nvPr>
        </p:nvSpPr>
        <p:spPr>
          <a:xfrm>
            <a:off x="457200" y="0"/>
            <a:ext cx="7772400" cy="10287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spcAft>
                <a:spcPts val="0"/>
              </a:spcAft>
              <a:buClr>
                <a:srgbClr val="000000"/>
              </a:buClr>
              <a:buSzPts val="2600"/>
              <a:buFont typeface="Overpass"/>
              <a:buNone/>
              <a:defRPr b="1"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2pPr>
            <a:lvl3pPr indent="0" lvl="2" marL="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3pPr>
            <a:lvl4pPr indent="0" lvl="3" marL="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4pPr>
            <a:lvl5pPr indent="0" lvl="4" marL="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5pPr>
            <a:lvl6pPr indent="0" lvl="5" marL="45720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6pPr>
            <a:lvl7pPr indent="0" lvl="6" marL="91440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7pPr>
            <a:lvl8pPr indent="0" lvl="7" marL="137160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8pPr>
            <a:lvl9pPr indent="0" lvl="8" marL="182880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9pPr>
          </a:lstStyle>
          <a:p/>
        </p:txBody>
      </p:sp>
      <p:sp>
        <p:nvSpPr>
          <p:cNvPr id="675" name="Google Shape;675;p95"/>
          <p:cNvSpPr txBox="1"/>
          <p:nvPr>
            <p:ph idx="1" type="body"/>
          </p:nvPr>
        </p:nvSpPr>
        <p:spPr>
          <a:xfrm>
            <a:off x="457200" y="1096025"/>
            <a:ext cx="8286900" cy="33045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240"/>
              </a:spcBef>
              <a:spcAft>
                <a:spcPts val="0"/>
              </a:spcAft>
              <a:buClr>
                <a:srgbClr val="000000"/>
              </a:buClr>
              <a:buSzPts val="1800"/>
              <a:buFont typeface="Overpass"/>
              <a:buChar char="•"/>
              <a:defRPr i="0" sz="1800" u="none" cap="none" strike="noStrike">
                <a:solidFill>
                  <a:srgbClr val="000000"/>
                </a:solidFill>
                <a:latin typeface="Overpass"/>
                <a:ea typeface="Overpass"/>
                <a:cs typeface="Overpass"/>
                <a:sym typeface="Overpass"/>
              </a:defRPr>
            </a:lvl1pPr>
            <a:lvl2pPr indent="-330200" lvl="1" marL="914400" marR="0" rtl="0" algn="l">
              <a:lnSpc>
                <a:spcPct val="110000"/>
              </a:lnSpc>
              <a:spcBef>
                <a:spcPts val="240"/>
              </a:spcBef>
              <a:spcAft>
                <a:spcPts val="0"/>
              </a:spcAft>
              <a:buClr>
                <a:srgbClr val="000000"/>
              </a:buClr>
              <a:buSzPts val="1600"/>
              <a:buFont typeface="Overpass"/>
              <a:buChar char="•"/>
              <a:defRPr i="0" sz="1600" u="none" cap="none" strike="noStrike">
                <a:solidFill>
                  <a:srgbClr val="000000"/>
                </a:solidFill>
                <a:latin typeface="Overpass"/>
                <a:ea typeface="Overpass"/>
                <a:cs typeface="Overpass"/>
                <a:sym typeface="Overpass"/>
              </a:defRPr>
            </a:lvl2pPr>
            <a:lvl3pPr indent="-304800" lvl="2" marL="1371600" marR="0" rtl="0" algn="l">
              <a:lnSpc>
                <a:spcPct val="110000"/>
              </a:lnSpc>
              <a:spcBef>
                <a:spcPts val="240"/>
              </a:spcBef>
              <a:spcAft>
                <a:spcPts val="0"/>
              </a:spcAft>
              <a:buClr>
                <a:srgbClr val="000000"/>
              </a:buClr>
              <a:buSzPts val="1200"/>
              <a:buFont typeface="Overpass"/>
              <a:buChar char="•"/>
              <a:defRPr i="0" u="none" cap="none" strike="noStrike">
                <a:solidFill>
                  <a:srgbClr val="000000"/>
                </a:solidFill>
                <a:latin typeface="Overpass"/>
                <a:ea typeface="Overpass"/>
                <a:cs typeface="Overpass"/>
                <a:sym typeface="Overpass"/>
              </a:defRPr>
            </a:lvl3pPr>
            <a:lvl4pPr indent="-304800" lvl="3" marL="1828800" marR="0" rtl="0" algn="l">
              <a:lnSpc>
                <a:spcPct val="110000"/>
              </a:lnSpc>
              <a:spcBef>
                <a:spcPts val="240"/>
              </a:spcBef>
              <a:spcAft>
                <a:spcPts val="0"/>
              </a:spcAft>
              <a:buClr>
                <a:srgbClr val="000000"/>
              </a:buClr>
              <a:buSzPts val="1200"/>
              <a:buFont typeface="Overpass"/>
              <a:buChar char="•"/>
              <a:defRPr i="0" sz="1200" u="none" cap="none" strike="noStrike">
                <a:solidFill>
                  <a:srgbClr val="000000"/>
                </a:solidFill>
                <a:latin typeface="Overpass"/>
                <a:ea typeface="Overpass"/>
                <a:cs typeface="Overpass"/>
                <a:sym typeface="Overpass"/>
              </a:defRPr>
            </a:lvl4pPr>
            <a:lvl5pPr indent="-304800" lvl="4" marL="2286000" marR="0" rtl="0" algn="l">
              <a:lnSpc>
                <a:spcPct val="110000"/>
              </a:lnSpc>
              <a:spcBef>
                <a:spcPts val="240"/>
              </a:spcBef>
              <a:spcAft>
                <a:spcPts val="0"/>
              </a:spcAft>
              <a:buClr>
                <a:srgbClr val="000000"/>
              </a:buClr>
              <a:buSzPts val="1200"/>
              <a:buFont typeface="Overpass"/>
              <a:buChar char="•"/>
              <a:defRPr i="0" sz="1200" u="none" cap="none" strike="noStrike">
                <a:solidFill>
                  <a:srgbClr val="000000"/>
                </a:solidFill>
                <a:latin typeface="Overpass"/>
                <a:ea typeface="Overpass"/>
                <a:cs typeface="Overpass"/>
                <a:sym typeface="Overpass"/>
              </a:defRPr>
            </a:lvl5pPr>
            <a:lvl6pPr indent="-304800" lvl="5" marL="27432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6pPr>
            <a:lvl7pPr indent="-304800" lvl="6" marL="32004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7pPr>
            <a:lvl8pPr indent="-304800" lvl="7" marL="36576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8pPr>
            <a:lvl9pPr indent="-304800" lvl="8" marL="41148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1">
  <p:cSld name="CUSTOM_1_1_2">
    <p:spTree>
      <p:nvGrpSpPr>
        <p:cNvPr id="676" name="Shape 676"/>
        <p:cNvGrpSpPr/>
        <p:nvPr/>
      </p:nvGrpSpPr>
      <p:grpSpPr>
        <a:xfrm>
          <a:off x="0" y="0"/>
          <a:ext cx="0" cy="0"/>
          <a:chOff x="0" y="0"/>
          <a:chExt cx="0" cy="0"/>
        </a:xfrm>
      </p:grpSpPr>
      <p:sp>
        <p:nvSpPr>
          <p:cNvPr id="677" name="Google Shape;677;p96"/>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678" name="Google Shape;678;p96"/>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679" name="Google Shape;679;p96"/>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680" name="Google Shape;680;p96"/>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681" name="Shape 681"/>
        <p:cNvGrpSpPr/>
        <p:nvPr/>
      </p:nvGrpSpPr>
      <p:grpSpPr>
        <a:xfrm>
          <a:off x="0" y="0"/>
          <a:ext cx="0" cy="0"/>
          <a:chOff x="0" y="0"/>
          <a:chExt cx="0" cy="0"/>
        </a:xfrm>
      </p:grpSpPr>
      <p:sp>
        <p:nvSpPr>
          <p:cNvPr id="682" name="Google Shape;682;p97"/>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83" name="Google Shape;683;p97"/>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4" name="Google Shape;684;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1">
  <p:cSld name="CUSTOM_4_2">
    <p:spTree>
      <p:nvGrpSpPr>
        <p:cNvPr id="685" name="Shape 685"/>
        <p:cNvGrpSpPr/>
        <p:nvPr/>
      </p:nvGrpSpPr>
      <p:grpSpPr>
        <a:xfrm>
          <a:off x="0" y="0"/>
          <a:ext cx="0" cy="0"/>
          <a:chOff x="0" y="0"/>
          <a:chExt cx="0" cy="0"/>
        </a:xfrm>
      </p:grpSpPr>
      <p:sp>
        <p:nvSpPr>
          <p:cNvPr id="686" name="Google Shape;686;p9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687" name="Google Shape;687;p9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688" name="Google Shape;688;p9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89" name="Google Shape;689;p9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90" name="Google Shape;690;p9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91" name="Google Shape;691;p98"/>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_10">
    <p:spTree>
      <p:nvGrpSpPr>
        <p:cNvPr id="692" name="Shape 692"/>
        <p:cNvGrpSpPr/>
        <p:nvPr/>
      </p:nvGrpSpPr>
      <p:grpSpPr>
        <a:xfrm>
          <a:off x="0" y="0"/>
          <a:ext cx="0" cy="0"/>
          <a:chOff x="0" y="0"/>
          <a:chExt cx="0" cy="0"/>
        </a:xfrm>
      </p:grpSpPr>
      <p:sp>
        <p:nvSpPr>
          <p:cNvPr id="693" name="Google Shape;693;p99"/>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694" name="Google Shape;694;p99"/>
          <p:cNvSpPr txBox="1"/>
          <p:nvPr>
            <p:ph idx="1" type="body"/>
          </p:nvPr>
        </p:nvSpPr>
        <p:spPr>
          <a:xfrm>
            <a:off x="826700" y="1318050"/>
            <a:ext cx="7490700" cy="31893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695" name="Google Shape;695;p99"/>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696" name="Google Shape;696;p99"/>
          <p:cNvSpPr/>
          <p:nvPr/>
        </p:nvSpPr>
        <p:spPr>
          <a:xfrm>
            <a:off x="8294975" y="4771525"/>
            <a:ext cx="772500" cy="2886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7" name="Google Shape;697;p99"/>
          <p:cNvPicPr preferRelativeResize="0"/>
          <p:nvPr/>
        </p:nvPicPr>
        <p:blipFill>
          <a:blip r:embed="rId2">
            <a:alphaModFix/>
          </a:blip>
          <a:stretch>
            <a:fillRect/>
          </a:stretch>
        </p:blipFill>
        <p:spPr>
          <a:xfrm>
            <a:off x="8615176" y="4804506"/>
            <a:ext cx="307875" cy="23275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3">
  <p:cSld name="CUSTOM_1_11">
    <p:spTree>
      <p:nvGrpSpPr>
        <p:cNvPr id="698" name="Shape 698"/>
        <p:cNvGrpSpPr/>
        <p:nvPr/>
      </p:nvGrpSpPr>
      <p:grpSpPr>
        <a:xfrm>
          <a:off x="0" y="0"/>
          <a:ext cx="0" cy="0"/>
          <a:chOff x="0" y="0"/>
          <a:chExt cx="0" cy="0"/>
        </a:xfrm>
      </p:grpSpPr>
      <p:sp>
        <p:nvSpPr>
          <p:cNvPr id="699" name="Google Shape;699;p100"/>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700" name="Google Shape;700;p100"/>
          <p:cNvSpPr txBox="1"/>
          <p:nvPr>
            <p:ph idx="1" type="body"/>
          </p:nvPr>
        </p:nvSpPr>
        <p:spPr>
          <a:xfrm>
            <a:off x="826700" y="1318050"/>
            <a:ext cx="7490700" cy="31893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701" name="Google Shape;701;p100"/>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702" name="Google Shape;702;p100"/>
          <p:cNvSpPr/>
          <p:nvPr/>
        </p:nvSpPr>
        <p:spPr>
          <a:xfrm>
            <a:off x="8294975" y="4771525"/>
            <a:ext cx="772500" cy="2886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3" name="Google Shape;703;p100"/>
          <p:cNvPicPr preferRelativeResize="0"/>
          <p:nvPr/>
        </p:nvPicPr>
        <p:blipFill>
          <a:blip r:embed="rId2">
            <a:alphaModFix/>
          </a:blip>
          <a:stretch>
            <a:fillRect/>
          </a:stretch>
        </p:blipFill>
        <p:spPr>
          <a:xfrm>
            <a:off x="8615176" y="4804506"/>
            <a:ext cx="307875" cy="23275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04" name="Shape 704"/>
        <p:cNvGrpSpPr/>
        <p:nvPr/>
      </p:nvGrpSpPr>
      <p:grpSpPr>
        <a:xfrm>
          <a:off x="0" y="0"/>
          <a:ext cx="0" cy="0"/>
          <a:chOff x="0" y="0"/>
          <a:chExt cx="0" cy="0"/>
        </a:xfrm>
      </p:grpSpPr>
      <p:sp>
        <p:nvSpPr>
          <p:cNvPr id="705" name="Google Shape;705;p101"/>
          <p:cNvSpPr txBox="1"/>
          <p:nvPr>
            <p:ph type="title"/>
          </p:nvPr>
        </p:nvSpPr>
        <p:spPr>
          <a:xfrm>
            <a:off x="311700" y="555600"/>
            <a:ext cx="2808000" cy="755700"/>
          </a:xfrm>
          <a:prstGeom prst="rect">
            <a:avLst/>
          </a:prstGeom>
        </p:spPr>
        <p:txBody>
          <a:bodyPr anchorCtr="0" anchor="b"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06" name="Google Shape;706;p101"/>
          <p:cNvSpPr txBox="1"/>
          <p:nvPr>
            <p:ph idx="1" type="body"/>
          </p:nvPr>
        </p:nvSpPr>
        <p:spPr>
          <a:xfrm>
            <a:off x="311700" y="1389600"/>
            <a:ext cx="2808000" cy="31794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7" name="Google Shape;707;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5" Type="http://schemas.openxmlformats.org/officeDocument/2006/relationships/theme" Target="../theme/theme6.xml"/><Relationship Id="rId14" Type="http://schemas.openxmlformats.org/officeDocument/2006/relationships/slideLayout" Target="../slideLayouts/slideLayout2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39.xml"/><Relationship Id="rId22" Type="http://schemas.openxmlformats.org/officeDocument/2006/relationships/slideLayout" Target="../slideLayouts/slideLayout41.xml"/><Relationship Id="rId21" Type="http://schemas.openxmlformats.org/officeDocument/2006/relationships/slideLayout" Target="../slideLayouts/slideLayout40.xml"/><Relationship Id="rId24" Type="http://schemas.openxmlformats.org/officeDocument/2006/relationships/slideLayout" Target="../slideLayouts/slideLayout43.xml"/><Relationship Id="rId23" Type="http://schemas.openxmlformats.org/officeDocument/2006/relationships/slideLayout" Target="../slideLayouts/slideLayout42.xml"/><Relationship Id="rId1" Type="http://schemas.openxmlformats.org/officeDocument/2006/relationships/image" Target="../media/image147.png"/><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26" Type="http://schemas.openxmlformats.org/officeDocument/2006/relationships/slideLayout" Target="../slideLayouts/slideLayout45.xml"/><Relationship Id="rId25" Type="http://schemas.openxmlformats.org/officeDocument/2006/relationships/slideLayout" Target="../slideLayouts/slideLayout44.xml"/><Relationship Id="rId28" Type="http://schemas.openxmlformats.org/officeDocument/2006/relationships/slideLayout" Target="../slideLayouts/slideLayout47.xml"/><Relationship Id="rId27" Type="http://schemas.openxmlformats.org/officeDocument/2006/relationships/slideLayout" Target="../slideLayouts/slideLayout46.xml"/><Relationship Id="rId5" Type="http://schemas.openxmlformats.org/officeDocument/2006/relationships/slideLayout" Target="../slideLayouts/slideLayout24.xml"/><Relationship Id="rId6" Type="http://schemas.openxmlformats.org/officeDocument/2006/relationships/slideLayout" Target="../slideLayouts/slideLayout25.xml"/><Relationship Id="rId29" Type="http://schemas.openxmlformats.org/officeDocument/2006/relationships/slideLayout" Target="../slideLayouts/slideLayout48.xml"/><Relationship Id="rId7" Type="http://schemas.openxmlformats.org/officeDocument/2006/relationships/slideLayout" Target="../slideLayouts/slideLayout26.xml"/><Relationship Id="rId8" Type="http://schemas.openxmlformats.org/officeDocument/2006/relationships/slideLayout" Target="../slideLayouts/slideLayout27.xml"/><Relationship Id="rId31" Type="http://schemas.openxmlformats.org/officeDocument/2006/relationships/slideLayout" Target="../slideLayouts/slideLayout50.xml"/><Relationship Id="rId30" Type="http://schemas.openxmlformats.org/officeDocument/2006/relationships/slideLayout" Target="../slideLayouts/slideLayout49.xml"/><Relationship Id="rId11" Type="http://schemas.openxmlformats.org/officeDocument/2006/relationships/slideLayout" Target="../slideLayouts/slideLayout30.xml"/><Relationship Id="rId33" Type="http://schemas.openxmlformats.org/officeDocument/2006/relationships/slideLayout" Target="../slideLayouts/slideLayout52.xml"/><Relationship Id="rId10" Type="http://schemas.openxmlformats.org/officeDocument/2006/relationships/slideLayout" Target="../slideLayouts/slideLayout29.xml"/><Relationship Id="rId32" Type="http://schemas.openxmlformats.org/officeDocument/2006/relationships/slideLayout" Target="../slideLayouts/slideLayout51.xml"/><Relationship Id="rId13" Type="http://schemas.openxmlformats.org/officeDocument/2006/relationships/slideLayout" Target="../slideLayouts/slideLayout32.xml"/><Relationship Id="rId35" Type="http://schemas.openxmlformats.org/officeDocument/2006/relationships/slideLayout" Target="../slideLayouts/slideLayout54.xml"/><Relationship Id="rId12" Type="http://schemas.openxmlformats.org/officeDocument/2006/relationships/slideLayout" Target="../slideLayouts/slideLayout31.xml"/><Relationship Id="rId34" Type="http://schemas.openxmlformats.org/officeDocument/2006/relationships/slideLayout" Target="../slideLayouts/slideLayout53.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36" Type="http://schemas.openxmlformats.org/officeDocument/2006/relationships/theme" Target="../theme/theme4.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19" Type="http://schemas.openxmlformats.org/officeDocument/2006/relationships/slideLayout" Target="../slideLayouts/slideLayout38.xml"/><Relationship Id="rId1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theme" Target="../theme/theme5.xml"/><Relationship Id="rId14"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88.xml"/><Relationship Id="rId22" Type="http://schemas.openxmlformats.org/officeDocument/2006/relationships/slideLayout" Target="../slideLayouts/slideLayout90.xml"/><Relationship Id="rId21" Type="http://schemas.openxmlformats.org/officeDocument/2006/relationships/slideLayout" Target="../slideLayouts/slideLayout89.xml"/><Relationship Id="rId24" Type="http://schemas.openxmlformats.org/officeDocument/2006/relationships/slideLayout" Target="../slideLayouts/slideLayout92.xml"/><Relationship Id="rId23" Type="http://schemas.openxmlformats.org/officeDocument/2006/relationships/slideLayout" Target="../slideLayouts/slideLayout91.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9" Type="http://schemas.openxmlformats.org/officeDocument/2006/relationships/slideLayout" Target="../slideLayouts/slideLayout77.xml"/><Relationship Id="rId26" Type="http://schemas.openxmlformats.org/officeDocument/2006/relationships/slideLayout" Target="../slideLayouts/slideLayout94.xml"/><Relationship Id="rId25" Type="http://schemas.openxmlformats.org/officeDocument/2006/relationships/slideLayout" Target="../slideLayouts/slideLayout93.xml"/><Relationship Id="rId28" Type="http://schemas.openxmlformats.org/officeDocument/2006/relationships/slideLayout" Target="../slideLayouts/slideLayout96.xml"/><Relationship Id="rId27" Type="http://schemas.openxmlformats.org/officeDocument/2006/relationships/slideLayout" Target="../slideLayouts/slideLayout95.xml"/><Relationship Id="rId5" Type="http://schemas.openxmlformats.org/officeDocument/2006/relationships/slideLayout" Target="../slideLayouts/slideLayout73.xml"/><Relationship Id="rId6" Type="http://schemas.openxmlformats.org/officeDocument/2006/relationships/slideLayout" Target="../slideLayouts/slideLayout74.xml"/><Relationship Id="rId29" Type="http://schemas.openxmlformats.org/officeDocument/2006/relationships/theme" Target="../theme/theme1.xml"/><Relationship Id="rId7" Type="http://schemas.openxmlformats.org/officeDocument/2006/relationships/slideLayout" Target="../slideLayouts/slideLayout75.xml"/><Relationship Id="rId8" Type="http://schemas.openxmlformats.org/officeDocument/2006/relationships/slideLayout" Target="../slideLayouts/slideLayout76.xml"/><Relationship Id="rId11" Type="http://schemas.openxmlformats.org/officeDocument/2006/relationships/slideLayout" Target="../slideLayouts/slideLayout79.xml"/><Relationship Id="rId10" Type="http://schemas.openxmlformats.org/officeDocument/2006/relationships/slideLayout" Target="../slideLayouts/slideLayout78.xml"/><Relationship Id="rId13" Type="http://schemas.openxmlformats.org/officeDocument/2006/relationships/slideLayout" Target="../slideLayouts/slideLayout81.xml"/><Relationship Id="rId12" Type="http://schemas.openxmlformats.org/officeDocument/2006/relationships/slideLayout" Target="../slideLayouts/slideLayout80.xml"/><Relationship Id="rId15" Type="http://schemas.openxmlformats.org/officeDocument/2006/relationships/slideLayout" Target="../slideLayouts/slideLayout83.xml"/><Relationship Id="rId14" Type="http://schemas.openxmlformats.org/officeDocument/2006/relationships/slideLayout" Target="../slideLayouts/slideLayout82.xml"/><Relationship Id="rId17" Type="http://schemas.openxmlformats.org/officeDocument/2006/relationships/slideLayout" Target="../slideLayouts/slideLayout85.xml"/><Relationship Id="rId16" Type="http://schemas.openxmlformats.org/officeDocument/2006/relationships/slideLayout" Target="../slideLayouts/slideLayout84.xml"/><Relationship Id="rId19" Type="http://schemas.openxmlformats.org/officeDocument/2006/relationships/slideLayout" Target="../slideLayouts/slideLayout87.xml"/><Relationship Id="rId18"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600"/>
              <a:buNone/>
              <a:defRPr b="1" sz="3600">
                <a:solidFill>
                  <a:schemeClr val="dk1"/>
                </a:solidFill>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8" name="Google Shape;8;p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0" name="Shape 30"/>
        <p:cNvGrpSpPr/>
        <p:nvPr/>
      </p:nvGrpSpPr>
      <p:grpSpPr>
        <a:xfrm>
          <a:off x="0" y="0"/>
          <a:ext cx="0" cy="0"/>
          <a:chOff x="0" y="0"/>
          <a:chExt cx="0" cy="0"/>
        </a:xfrm>
      </p:grpSpPr>
      <p:sp>
        <p:nvSpPr>
          <p:cNvPr id="31" name="Google Shape;31;p8"/>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32" name="Google Shape;32;p8"/>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164" name="Shape 164"/>
        <p:cNvGrpSpPr/>
        <p:nvPr/>
      </p:nvGrpSpPr>
      <p:grpSpPr>
        <a:xfrm>
          <a:off x="0" y="0"/>
          <a:ext cx="0" cy="0"/>
          <a:chOff x="0" y="0"/>
          <a:chExt cx="0" cy="0"/>
        </a:xfrm>
      </p:grpSpPr>
      <p:sp>
        <p:nvSpPr>
          <p:cNvPr id="165" name="Google Shape;165;p23"/>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600"/>
              </a:spcBef>
              <a:spcAft>
                <a:spcPts val="0"/>
              </a:spcAft>
              <a:buClr>
                <a:schemeClr val="dk1"/>
              </a:buClr>
              <a:buSzPts val="1400"/>
              <a:buFont typeface="Overpass"/>
              <a:buChar char="●"/>
              <a:defRPr>
                <a:solidFill>
                  <a:schemeClr val="dk1"/>
                </a:solidFill>
                <a:latin typeface="Overpass"/>
                <a:ea typeface="Overpass"/>
                <a:cs typeface="Overpass"/>
                <a:sym typeface="Overpass"/>
              </a:defRPr>
            </a:lvl1pPr>
            <a:lvl2pPr indent="-317500" lvl="1" marL="914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indent="-317500" lvl="2" marL="1371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indent="-317500" lvl="3" marL="1828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indent="-317500" lvl="4" marL="22860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indent="-317500" lvl="5" marL="27432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indent="-317500" lvl="6" marL="3200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indent="-317500" lvl="7" marL="3657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indent="-317500" lvl="8" marL="4114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9pPr>
          </a:lstStyle>
          <a:p/>
        </p:txBody>
      </p:sp>
      <p:sp>
        <p:nvSpPr>
          <p:cNvPr id="166" name="Google Shape;166;p2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2800"/>
              <a:buFont typeface="Overpass"/>
              <a:buNone/>
              <a:defRPr b="1" sz="2800">
                <a:solidFill>
                  <a:schemeClr val="dk1"/>
                </a:solidFill>
                <a:latin typeface="Overpass"/>
                <a:ea typeface="Overpass"/>
                <a:cs typeface="Overpass"/>
                <a:sym typeface="Overpass"/>
              </a:defRPr>
            </a:lvl1pPr>
            <a:lvl2pPr lvl="1"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9pPr>
          </a:lstStyle>
          <a:p/>
        </p:txBody>
      </p:sp>
      <p:sp>
        <p:nvSpPr>
          <p:cNvPr id="167" name="Google Shape;167;p23"/>
          <p:cNvSpPr txBox="1"/>
          <p:nvPr/>
        </p:nvSpPr>
        <p:spPr>
          <a:xfrm>
            <a:off x="5810400" y="0"/>
            <a:ext cx="33336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C00000"/>
                </a:solidFill>
                <a:latin typeface="Overpass"/>
                <a:ea typeface="Overpass"/>
                <a:cs typeface="Overpass"/>
                <a:sym typeface="Overpass"/>
              </a:rPr>
              <a:t>CONFIDENTIAL - FOR INTERNAL USE ONLY</a:t>
            </a:r>
            <a:endParaRPr b="1" sz="1000">
              <a:solidFill>
                <a:srgbClr val="C00000"/>
              </a:solidFill>
              <a:latin typeface="Overpass"/>
              <a:ea typeface="Overpass"/>
              <a:cs typeface="Overpass"/>
              <a:sym typeface="Overpass"/>
            </a:endParaRPr>
          </a:p>
        </p:txBody>
      </p:sp>
    </p:spTree>
  </p:cSld>
  <p:clrMap accent1="accent1" accent2="accent2" accent3="accent3" accent4="accent4" accent5="accent5" accent6="accent6" bg1="lt1" bg2="dk2" tx1="dk1" tx2="lt2" folHlink="folHlink" hlink="hlink"/>
  <p:sldLayoutIdLst>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57" name="Shape 357"/>
        <p:cNvGrpSpPr/>
        <p:nvPr/>
      </p:nvGrpSpPr>
      <p:grpSpPr>
        <a:xfrm>
          <a:off x="0" y="0"/>
          <a:ext cx="0" cy="0"/>
          <a:chOff x="0" y="0"/>
          <a:chExt cx="0" cy="0"/>
        </a:xfrm>
      </p:grpSpPr>
      <p:sp>
        <p:nvSpPr>
          <p:cNvPr id="358" name="Google Shape;358;p58"/>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359" name="Google Shape;359;p58"/>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4" name="Shape 504"/>
        <p:cNvGrpSpPr/>
        <p:nvPr/>
      </p:nvGrpSpPr>
      <p:grpSpPr>
        <a:xfrm>
          <a:off x="0" y="0"/>
          <a:ext cx="0" cy="0"/>
          <a:chOff x="0" y="0"/>
          <a:chExt cx="0" cy="0"/>
        </a:xfrm>
      </p:grpSpPr>
      <p:sp>
        <p:nvSpPr>
          <p:cNvPr id="505" name="Google Shape;505;p73"/>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506" name="Google Shape;506;p73"/>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xml"/><Relationship Id="rId3" Type="http://schemas.openxmlformats.org/officeDocument/2006/relationships/image" Target="../media/image7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0.xml"/><Relationship Id="rId3" Type="http://schemas.openxmlformats.org/officeDocument/2006/relationships/image" Target="../media/image1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1.xml"/><Relationship Id="rId3" Type="http://schemas.openxmlformats.org/officeDocument/2006/relationships/image" Target="../media/image141.png"/><Relationship Id="rId4" Type="http://schemas.openxmlformats.org/officeDocument/2006/relationships/image" Target="../media/image144.png"/><Relationship Id="rId9" Type="http://schemas.openxmlformats.org/officeDocument/2006/relationships/image" Target="../media/image155.png"/><Relationship Id="rId5" Type="http://schemas.openxmlformats.org/officeDocument/2006/relationships/image" Target="../media/image146.png"/><Relationship Id="rId6" Type="http://schemas.openxmlformats.org/officeDocument/2006/relationships/image" Target="../media/image142.png"/><Relationship Id="rId7" Type="http://schemas.openxmlformats.org/officeDocument/2006/relationships/image" Target="../media/image167.png"/><Relationship Id="rId8" Type="http://schemas.openxmlformats.org/officeDocument/2006/relationships/image" Target="../media/image136.png"/><Relationship Id="rId11" Type="http://schemas.openxmlformats.org/officeDocument/2006/relationships/image" Target="../media/image129.png"/><Relationship Id="rId10" Type="http://schemas.openxmlformats.org/officeDocument/2006/relationships/image" Target="../media/image145.png"/><Relationship Id="rId13" Type="http://schemas.openxmlformats.org/officeDocument/2006/relationships/image" Target="../media/image149.png"/><Relationship Id="rId12" Type="http://schemas.openxmlformats.org/officeDocument/2006/relationships/image" Target="../media/image152.png"/><Relationship Id="rId15" Type="http://schemas.openxmlformats.org/officeDocument/2006/relationships/image" Target="../media/image132.png"/><Relationship Id="rId14" Type="http://schemas.openxmlformats.org/officeDocument/2006/relationships/image" Target="../media/image20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2.xml"/><Relationship Id="rId3" Type="http://schemas.openxmlformats.org/officeDocument/2006/relationships/image" Target="../media/image199.png"/><Relationship Id="rId4" Type="http://schemas.openxmlformats.org/officeDocument/2006/relationships/image" Target="../media/image1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3.xml"/><Relationship Id="rId3" Type="http://schemas.openxmlformats.org/officeDocument/2006/relationships/image" Target="../media/image166.png"/><Relationship Id="rId4" Type="http://schemas.openxmlformats.org/officeDocument/2006/relationships/image" Target="../media/image162.png"/><Relationship Id="rId5" Type="http://schemas.openxmlformats.org/officeDocument/2006/relationships/image" Target="../media/image156.png"/><Relationship Id="rId6" Type="http://schemas.openxmlformats.org/officeDocument/2006/relationships/image" Target="../media/image158.png"/><Relationship Id="rId7" Type="http://schemas.openxmlformats.org/officeDocument/2006/relationships/image" Target="../media/image1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4.xml"/><Relationship Id="rId3" Type="http://schemas.openxmlformats.org/officeDocument/2006/relationships/image" Target="../media/image1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5.xml"/><Relationship Id="rId3" Type="http://schemas.openxmlformats.org/officeDocument/2006/relationships/image" Target="../media/image163.png"/><Relationship Id="rId4" Type="http://schemas.openxmlformats.org/officeDocument/2006/relationships/image" Target="../media/image160.png"/><Relationship Id="rId5" Type="http://schemas.openxmlformats.org/officeDocument/2006/relationships/image" Target="../media/image1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6.xml"/><Relationship Id="rId3" Type="http://schemas.openxmlformats.org/officeDocument/2006/relationships/image" Target="../media/image24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7.xml"/><Relationship Id="rId3" Type="http://schemas.openxmlformats.org/officeDocument/2006/relationships/image" Target="../media/image1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8.xml"/><Relationship Id="rId3" Type="http://schemas.openxmlformats.org/officeDocument/2006/relationships/image" Target="../media/image164.png"/><Relationship Id="rId4" Type="http://schemas.openxmlformats.org/officeDocument/2006/relationships/image" Target="../media/image168.png"/><Relationship Id="rId9" Type="http://schemas.openxmlformats.org/officeDocument/2006/relationships/image" Target="../media/image177.png"/><Relationship Id="rId5" Type="http://schemas.openxmlformats.org/officeDocument/2006/relationships/image" Target="../media/image181.png"/><Relationship Id="rId6" Type="http://schemas.openxmlformats.org/officeDocument/2006/relationships/image" Target="../media/image190.png"/><Relationship Id="rId7" Type="http://schemas.openxmlformats.org/officeDocument/2006/relationships/image" Target="../media/image165.png"/><Relationship Id="rId8" Type="http://schemas.openxmlformats.org/officeDocument/2006/relationships/image" Target="../media/image183.png"/><Relationship Id="rId10" Type="http://schemas.openxmlformats.org/officeDocument/2006/relationships/image" Target="../media/image18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271.png"/><Relationship Id="rId4" Type="http://schemas.openxmlformats.org/officeDocument/2006/relationships/image" Target="../media/image7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1.xml"/><Relationship Id="rId3" Type="http://schemas.openxmlformats.org/officeDocument/2006/relationships/image" Target="../media/image173.png"/><Relationship Id="rId4" Type="http://schemas.openxmlformats.org/officeDocument/2006/relationships/image" Target="../media/image270.png"/><Relationship Id="rId5" Type="http://schemas.openxmlformats.org/officeDocument/2006/relationships/image" Target="../media/image170.png"/><Relationship Id="rId6" Type="http://schemas.openxmlformats.org/officeDocument/2006/relationships/image" Target="../media/image179.png"/><Relationship Id="rId7" Type="http://schemas.openxmlformats.org/officeDocument/2006/relationships/image" Target="../media/image16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2.xml"/><Relationship Id="rId3" Type="http://schemas.openxmlformats.org/officeDocument/2006/relationships/image" Target="../media/image256.png"/><Relationship Id="rId4" Type="http://schemas.openxmlformats.org/officeDocument/2006/relationships/image" Target="../media/image2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3.xml"/><Relationship Id="rId3" Type="http://schemas.openxmlformats.org/officeDocument/2006/relationships/image" Target="../media/image225.png"/><Relationship Id="rId4" Type="http://schemas.openxmlformats.org/officeDocument/2006/relationships/image" Target="../media/image17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4.xml"/><Relationship Id="rId3" Type="http://schemas.openxmlformats.org/officeDocument/2006/relationships/image" Target="../media/image231.png"/><Relationship Id="rId4" Type="http://schemas.openxmlformats.org/officeDocument/2006/relationships/image" Target="../media/image20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5.xml"/><Relationship Id="rId3" Type="http://schemas.openxmlformats.org/officeDocument/2006/relationships/image" Target="../media/image17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6.xml"/><Relationship Id="rId3" Type="http://schemas.openxmlformats.org/officeDocument/2006/relationships/hyperlink" Target="https://www.redhat.com/en/resources/idc-business-value-openshift-amazon-web-services?intcmp=701f2000000RQykAA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7.xml"/><Relationship Id="rId3" Type="http://schemas.openxmlformats.org/officeDocument/2006/relationships/image" Target="../media/image171.png"/><Relationship Id="rId4" Type="http://schemas.openxmlformats.org/officeDocument/2006/relationships/image" Target="../media/image172.png"/><Relationship Id="rId5" Type="http://schemas.openxmlformats.org/officeDocument/2006/relationships/image" Target="../media/image17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8.xml"/><Relationship Id="rId3" Type="http://schemas.openxmlformats.org/officeDocument/2006/relationships/image" Target="../media/image26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9.xml"/><Relationship Id="rId3" Type="http://schemas.openxmlformats.org/officeDocument/2006/relationships/image" Target="../media/image1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xml"/><Relationship Id="rId3" Type="http://schemas.openxmlformats.org/officeDocument/2006/relationships/image" Target="../media/image80.png"/><Relationship Id="rId4" Type="http://schemas.openxmlformats.org/officeDocument/2006/relationships/image" Target="../media/image110.png"/><Relationship Id="rId5" Type="http://schemas.openxmlformats.org/officeDocument/2006/relationships/image" Target="../media/image119.png"/><Relationship Id="rId6" Type="http://schemas.openxmlformats.org/officeDocument/2006/relationships/image" Target="../media/image79.png"/><Relationship Id="rId7" Type="http://schemas.openxmlformats.org/officeDocument/2006/relationships/image" Target="../media/image1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2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2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2.xml"/><Relationship Id="rId3" Type="http://schemas.openxmlformats.org/officeDocument/2006/relationships/image" Target="../media/image165.png"/><Relationship Id="rId4" Type="http://schemas.openxmlformats.org/officeDocument/2006/relationships/image" Target="../media/image180.png"/><Relationship Id="rId9" Type="http://schemas.openxmlformats.org/officeDocument/2006/relationships/image" Target="../media/image193.png"/><Relationship Id="rId5" Type="http://schemas.openxmlformats.org/officeDocument/2006/relationships/image" Target="../media/image185.png"/><Relationship Id="rId6" Type="http://schemas.openxmlformats.org/officeDocument/2006/relationships/image" Target="../media/image178.png"/><Relationship Id="rId7" Type="http://schemas.openxmlformats.org/officeDocument/2006/relationships/image" Target="../media/image182.png"/><Relationship Id="rId8" Type="http://schemas.openxmlformats.org/officeDocument/2006/relationships/image" Target="../media/image19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3.xml"/><Relationship Id="rId3" Type="http://schemas.openxmlformats.org/officeDocument/2006/relationships/image" Target="../media/image186.png"/><Relationship Id="rId4" Type="http://schemas.openxmlformats.org/officeDocument/2006/relationships/image" Target="../media/image266.png"/><Relationship Id="rId9" Type="http://schemas.openxmlformats.org/officeDocument/2006/relationships/image" Target="../media/image221.png"/><Relationship Id="rId5" Type="http://schemas.openxmlformats.org/officeDocument/2006/relationships/image" Target="../media/image184.png"/><Relationship Id="rId6" Type="http://schemas.openxmlformats.org/officeDocument/2006/relationships/image" Target="../media/image187.png"/><Relationship Id="rId7" Type="http://schemas.openxmlformats.org/officeDocument/2006/relationships/image" Target="../media/image189.png"/><Relationship Id="rId8" Type="http://schemas.openxmlformats.org/officeDocument/2006/relationships/image" Target="../media/image2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4.xml"/><Relationship Id="rId3" Type="http://schemas.openxmlformats.org/officeDocument/2006/relationships/image" Target="../media/image186.png"/><Relationship Id="rId4" Type="http://schemas.openxmlformats.org/officeDocument/2006/relationships/image" Target="../media/image266.png"/><Relationship Id="rId5" Type="http://schemas.openxmlformats.org/officeDocument/2006/relationships/image" Target="../media/image206.png"/><Relationship Id="rId6" Type="http://schemas.openxmlformats.org/officeDocument/2006/relationships/image" Target="../media/image19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5.xml"/><Relationship Id="rId3" Type="http://schemas.openxmlformats.org/officeDocument/2006/relationships/image" Target="../media/image257.png"/><Relationship Id="rId4" Type="http://schemas.openxmlformats.org/officeDocument/2006/relationships/image" Target="../media/image255.png"/><Relationship Id="rId5" Type="http://schemas.openxmlformats.org/officeDocument/2006/relationships/image" Target="../media/image2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6.xml"/><Relationship Id="rId3" Type="http://schemas.openxmlformats.org/officeDocument/2006/relationships/image" Target="../media/image2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37.xml"/><Relationship Id="rId3" Type="http://schemas.openxmlformats.org/officeDocument/2006/relationships/image" Target="../media/image268.png"/><Relationship Id="rId4" Type="http://schemas.openxmlformats.org/officeDocument/2006/relationships/image" Target="../media/image194.png"/><Relationship Id="rId5" Type="http://schemas.openxmlformats.org/officeDocument/2006/relationships/hyperlink" Target="https://www.redhat.com/en/success-stories/lufthansa-techn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8.xml"/><Relationship Id="rId3" Type="http://schemas.openxmlformats.org/officeDocument/2006/relationships/hyperlink" Target="https://www.redhat.com/en/resources/The-Business-Value-of-Red-Hat-OpenShift" TargetMode="External"/><Relationship Id="rId4" Type="http://schemas.openxmlformats.org/officeDocument/2006/relationships/image" Target="../media/image19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9.xml"/><Relationship Id="rId3" Type="http://schemas.openxmlformats.org/officeDocument/2006/relationships/image" Target="../media/image203.png"/><Relationship Id="rId4" Type="http://schemas.openxmlformats.org/officeDocument/2006/relationships/image" Target="../media/image202.png"/><Relationship Id="rId5" Type="http://schemas.openxmlformats.org/officeDocument/2006/relationships/image" Target="../media/image238.png"/><Relationship Id="rId6" Type="http://schemas.openxmlformats.org/officeDocument/2006/relationships/hyperlink" Target="https://www.redhat.com/en/about/press-releases/cathay-pacific-takes-customer-experiences-new-heights-red-hats-hybrid-cloud-technologies" TargetMode="External"/><Relationship Id="rId7" Type="http://schemas.openxmlformats.org/officeDocument/2006/relationships/hyperlink" Target="https://www.redhat.com/en/resources/hilton-customer-case-study" TargetMode="External"/><Relationship Id="rId8" Type="http://schemas.openxmlformats.org/officeDocument/2006/relationships/hyperlink" Target="https://www.redhat.com/en/resources/amsterdam-airport-schiphol-case-stud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4.xml"/><Relationship Id="rId3" Type="http://schemas.openxmlformats.org/officeDocument/2006/relationships/image" Target="../media/image84.png"/><Relationship Id="rId4" Type="http://schemas.openxmlformats.org/officeDocument/2006/relationships/image" Target="../media/image83.png"/><Relationship Id="rId5" Type="http://schemas.openxmlformats.org/officeDocument/2006/relationships/image" Target="../media/image8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40.xml"/><Relationship Id="rId3" Type="http://schemas.openxmlformats.org/officeDocument/2006/relationships/image" Target="../media/image201.png"/><Relationship Id="rId4" Type="http://schemas.openxmlformats.org/officeDocument/2006/relationships/image" Target="../media/image204.png"/><Relationship Id="rId5" Type="http://schemas.openxmlformats.org/officeDocument/2006/relationships/image" Target="../media/image20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41.xml"/><Relationship Id="rId3" Type="http://schemas.openxmlformats.org/officeDocument/2006/relationships/image" Target="../media/image210.png"/><Relationship Id="rId4" Type="http://schemas.openxmlformats.org/officeDocument/2006/relationships/image" Target="../media/image205.png"/><Relationship Id="rId9" Type="http://schemas.openxmlformats.org/officeDocument/2006/relationships/image" Target="../media/image262.png"/><Relationship Id="rId5" Type="http://schemas.openxmlformats.org/officeDocument/2006/relationships/image" Target="../media/image212.png"/><Relationship Id="rId6" Type="http://schemas.openxmlformats.org/officeDocument/2006/relationships/image" Target="../media/image209.png"/><Relationship Id="rId7" Type="http://schemas.openxmlformats.org/officeDocument/2006/relationships/image" Target="../media/image223.png"/><Relationship Id="rId8" Type="http://schemas.openxmlformats.org/officeDocument/2006/relationships/image" Target="../media/image217.png"/><Relationship Id="rId11" Type="http://schemas.openxmlformats.org/officeDocument/2006/relationships/hyperlink" Target="https://docs.google.com/presentation/d/1DPDufqRXqUesECopwJ7sl81EA1cd88W1wRPqurrYuDU/edit#slide=id.g4090307132_10_0" TargetMode="External"/><Relationship Id="rId10" Type="http://schemas.openxmlformats.org/officeDocument/2006/relationships/image" Target="../media/image235.png"/></Relationships>
</file>

<file path=ppt/slides/_rels/slide42.xml.rels><?xml version="1.0" encoding="UTF-8" standalone="yes"?><Relationships xmlns="http://schemas.openxmlformats.org/package/2006/relationships"><Relationship Id="rId20" Type="http://schemas.openxmlformats.org/officeDocument/2006/relationships/image" Target="../media/image234.png"/><Relationship Id="rId22" Type="http://schemas.openxmlformats.org/officeDocument/2006/relationships/image" Target="../media/image237.png"/><Relationship Id="rId21" Type="http://schemas.openxmlformats.org/officeDocument/2006/relationships/image" Target="../media/image232.png"/><Relationship Id="rId24" Type="http://schemas.openxmlformats.org/officeDocument/2006/relationships/image" Target="../media/image242.png"/><Relationship Id="rId23" Type="http://schemas.openxmlformats.org/officeDocument/2006/relationships/image" Target="../media/image240.png"/><Relationship Id="rId1" Type="http://schemas.openxmlformats.org/officeDocument/2006/relationships/slideLayout" Target="../slideLayouts/slideLayout81.xml"/><Relationship Id="rId2" Type="http://schemas.openxmlformats.org/officeDocument/2006/relationships/notesSlide" Target="../notesSlides/notesSlide42.xml"/><Relationship Id="rId3" Type="http://schemas.openxmlformats.org/officeDocument/2006/relationships/image" Target="../media/image211.png"/><Relationship Id="rId4" Type="http://schemas.openxmlformats.org/officeDocument/2006/relationships/image" Target="../media/image220.png"/><Relationship Id="rId9" Type="http://schemas.openxmlformats.org/officeDocument/2006/relationships/image" Target="../media/image215.png"/><Relationship Id="rId26" Type="http://schemas.openxmlformats.org/officeDocument/2006/relationships/image" Target="../media/image261.png"/><Relationship Id="rId25" Type="http://schemas.openxmlformats.org/officeDocument/2006/relationships/image" Target="../media/image259.png"/><Relationship Id="rId28" Type="http://schemas.openxmlformats.org/officeDocument/2006/relationships/image" Target="../media/image239.png"/><Relationship Id="rId27" Type="http://schemas.openxmlformats.org/officeDocument/2006/relationships/image" Target="../media/image263.png"/><Relationship Id="rId5" Type="http://schemas.openxmlformats.org/officeDocument/2006/relationships/image" Target="../media/image216.png"/><Relationship Id="rId6" Type="http://schemas.openxmlformats.org/officeDocument/2006/relationships/image" Target="../media/image214.png"/><Relationship Id="rId29" Type="http://schemas.openxmlformats.org/officeDocument/2006/relationships/image" Target="../media/image249.png"/><Relationship Id="rId7" Type="http://schemas.openxmlformats.org/officeDocument/2006/relationships/image" Target="../media/image219.png"/><Relationship Id="rId8" Type="http://schemas.openxmlformats.org/officeDocument/2006/relationships/image" Target="../media/image213.png"/><Relationship Id="rId31" Type="http://schemas.openxmlformats.org/officeDocument/2006/relationships/image" Target="../media/image247.png"/><Relationship Id="rId30" Type="http://schemas.openxmlformats.org/officeDocument/2006/relationships/image" Target="../media/image246.png"/><Relationship Id="rId11" Type="http://schemas.openxmlformats.org/officeDocument/2006/relationships/image" Target="../media/image253.png"/><Relationship Id="rId33" Type="http://schemas.openxmlformats.org/officeDocument/2006/relationships/image" Target="../media/image248.png"/><Relationship Id="rId10" Type="http://schemas.openxmlformats.org/officeDocument/2006/relationships/image" Target="../media/image218.png"/><Relationship Id="rId32" Type="http://schemas.openxmlformats.org/officeDocument/2006/relationships/image" Target="../media/image250.png"/><Relationship Id="rId13" Type="http://schemas.openxmlformats.org/officeDocument/2006/relationships/image" Target="../media/image251.png"/><Relationship Id="rId35" Type="http://schemas.openxmlformats.org/officeDocument/2006/relationships/hyperlink" Target="http://stackalytics.com/?metric=commits&amp;project_type=kubernetes-group&amp;release=all&amp;module=kubernetes" TargetMode="External"/><Relationship Id="rId12" Type="http://schemas.openxmlformats.org/officeDocument/2006/relationships/image" Target="../media/image222.png"/><Relationship Id="rId34" Type="http://schemas.openxmlformats.org/officeDocument/2006/relationships/image" Target="../media/image264.png"/><Relationship Id="rId15" Type="http://schemas.openxmlformats.org/officeDocument/2006/relationships/image" Target="../media/image224.png"/><Relationship Id="rId37" Type="http://schemas.openxmlformats.org/officeDocument/2006/relationships/image" Target="../media/image244.png"/><Relationship Id="rId14" Type="http://schemas.openxmlformats.org/officeDocument/2006/relationships/image" Target="../media/image236.png"/><Relationship Id="rId36" Type="http://schemas.openxmlformats.org/officeDocument/2006/relationships/hyperlink" Target="https://www.redhat.com/en/about/press-releases/more-1000-enterprises-across-globe-adopt-red-hat-openshift-container-platform-power-business-applications" TargetMode="External"/><Relationship Id="rId17" Type="http://schemas.openxmlformats.org/officeDocument/2006/relationships/image" Target="../media/image228.png"/><Relationship Id="rId39" Type="http://schemas.openxmlformats.org/officeDocument/2006/relationships/image" Target="../media/image243.png"/><Relationship Id="rId16" Type="http://schemas.openxmlformats.org/officeDocument/2006/relationships/image" Target="../media/image226.png"/><Relationship Id="rId38" Type="http://schemas.openxmlformats.org/officeDocument/2006/relationships/image" Target="../media/image245.png"/><Relationship Id="rId19" Type="http://schemas.openxmlformats.org/officeDocument/2006/relationships/image" Target="../media/image269.png"/><Relationship Id="rId18" Type="http://schemas.openxmlformats.org/officeDocument/2006/relationships/image" Target="../media/image2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43.xml"/><Relationship Id="rId3" Type="http://schemas.openxmlformats.org/officeDocument/2006/relationships/image" Target="../media/image2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4.xml"/><Relationship Id="rId3"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5.xml"/><Relationship Id="rId3" Type="http://schemas.openxmlformats.org/officeDocument/2006/relationships/image" Target="../media/image267.png"/></Relationships>
</file>

<file path=ppt/slides/_rels/slide6.xml.rels><?xml version="1.0" encoding="UTF-8" standalone="yes"?><Relationships xmlns="http://schemas.openxmlformats.org/package/2006/relationships"><Relationship Id="rId20" Type="http://schemas.openxmlformats.org/officeDocument/2006/relationships/image" Target="../media/image103.png"/><Relationship Id="rId22" Type="http://schemas.openxmlformats.org/officeDocument/2006/relationships/image" Target="../media/image120.png"/><Relationship Id="rId21" Type="http://schemas.openxmlformats.org/officeDocument/2006/relationships/image" Target="../media/image109.png"/><Relationship Id="rId24" Type="http://schemas.openxmlformats.org/officeDocument/2006/relationships/image" Target="../media/image125.png"/><Relationship Id="rId23" Type="http://schemas.openxmlformats.org/officeDocument/2006/relationships/image" Target="../media/image112.png"/><Relationship Id="rId1" Type="http://schemas.openxmlformats.org/officeDocument/2006/relationships/slideLayout" Target="../slideLayouts/slideLayout93.xml"/><Relationship Id="rId2" Type="http://schemas.openxmlformats.org/officeDocument/2006/relationships/notesSlide" Target="../notesSlides/notesSlide6.xml"/><Relationship Id="rId3" Type="http://schemas.openxmlformats.org/officeDocument/2006/relationships/image" Target="../media/image91.png"/><Relationship Id="rId4" Type="http://schemas.openxmlformats.org/officeDocument/2006/relationships/image" Target="../media/image89.png"/><Relationship Id="rId9" Type="http://schemas.openxmlformats.org/officeDocument/2006/relationships/image" Target="../media/image88.png"/><Relationship Id="rId26" Type="http://schemas.openxmlformats.org/officeDocument/2006/relationships/image" Target="../media/image114.png"/><Relationship Id="rId25" Type="http://schemas.openxmlformats.org/officeDocument/2006/relationships/image" Target="../media/image117.png"/><Relationship Id="rId28" Type="http://schemas.openxmlformats.org/officeDocument/2006/relationships/image" Target="../media/image111.png"/><Relationship Id="rId27" Type="http://schemas.openxmlformats.org/officeDocument/2006/relationships/image" Target="../media/image113.png"/><Relationship Id="rId5" Type="http://schemas.openxmlformats.org/officeDocument/2006/relationships/image" Target="../media/image107.png"/><Relationship Id="rId6" Type="http://schemas.openxmlformats.org/officeDocument/2006/relationships/image" Target="../media/image90.png"/><Relationship Id="rId29" Type="http://schemas.openxmlformats.org/officeDocument/2006/relationships/image" Target="../media/image126.png"/><Relationship Id="rId7" Type="http://schemas.openxmlformats.org/officeDocument/2006/relationships/image" Target="../media/image86.png"/><Relationship Id="rId8" Type="http://schemas.openxmlformats.org/officeDocument/2006/relationships/image" Target="../media/image85.png"/><Relationship Id="rId30" Type="http://schemas.openxmlformats.org/officeDocument/2006/relationships/image" Target="../media/image191.png"/><Relationship Id="rId11" Type="http://schemas.openxmlformats.org/officeDocument/2006/relationships/image" Target="../media/image94.png"/><Relationship Id="rId10" Type="http://schemas.openxmlformats.org/officeDocument/2006/relationships/image" Target="../media/image92.png"/><Relationship Id="rId13" Type="http://schemas.openxmlformats.org/officeDocument/2006/relationships/image" Target="../media/image97.png"/><Relationship Id="rId12" Type="http://schemas.openxmlformats.org/officeDocument/2006/relationships/image" Target="../media/image101.png"/><Relationship Id="rId15" Type="http://schemas.openxmlformats.org/officeDocument/2006/relationships/image" Target="../media/image99.png"/><Relationship Id="rId14" Type="http://schemas.openxmlformats.org/officeDocument/2006/relationships/image" Target="../media/image98.png"/><Relationship Id="rId17" Type="http://schemas.openxmlformats.org/officeDocument/2006/relationships/image" Target="../media/image100.png"/><Relationship Id="rId16" Type="http://schemas.openxmlformats.org/officeDocument/2006/relationships/image" Target="../media/image105.png"/><Relationship Id="rId19" Type="http://schemas.openxmlformats.org/officeDocument/2006/relationships/image" Target="../media/image104.png"/><Relationship Id="rId18" Type="http://schemas.openxmlformats.org/officeDocument/2006/relationships/image" Target="../media/image102.png"/></Relationships>
</file>

<file path=ppt/slides/_rels/slide7.xml.rels><?xml version="1.0" encoding="UTF-8" standalone="yes"?><Relationships xmlns="http://schemas.openxmlformats.org/package/2006/relationships"><Relationship Id="rId20" Type="http://schemas.openxmlformats.org/officeDocument/2006/relationships/image" Target="../media/image132.png"/><Relationship Id="rId1" Type="http://schemas.openxmlformats.org/officeDocument/2006/relationships/slideLayout" Target="../slideLayouts/slideLayout81.xml"/><Relationship Id="rId2" Type="http://schemas.openxmlformats.org/officeDocument/2006/relationships/notesSlide" Target="../notesSlides/notesSlide7.xml"/><Relationship Id="rId3" Type="http://schemas.openxmlformats.org/officeDocument/2006/relationships/image" Target="../media/image122.png"/><Relationship Id="rId4" Type="http://schemas.openxmlformats.org/officeDocument/2006/relationships/image" Target="../media/image123.png"/><Relationship Id="rId9" Type="http://schemas.openxmlformats.org/officeDocument/2006/relationships/image" Target="../media/image196.png"/><Relationship Id="rId5" Type="http://schemas.openxmlformats.org/officeDocument/2006/relationships/image" Target="../media/image153.png"/><Relationship Id="rId6" Type="http://schemas.openxmlformats.org/officeDocument/2006/relationships/image" Target="../media/image143.png"/><Relationship Id="rId7" Type="http://schemas.openxmlformats.org/officeDocument/2006/relationships/image" Target="../media/image118.png"/><Relationship Id="rId8" Type="http://schemas.openxmlformats.org/officeDocument/2006/relationships/image" Target="../media/image115.png"/><Relationship Id="rId11" Type="http://schemas.openxmlformats.org/officeDocument/2006/relationships/image" Target="../media/image138.png"/><Relationship Id="rId10" Type="http://schemas.openxmlformats.org/officeDocument/2006/relationships/image" Target="../media/image195.png"/><Relationship Id="rId13" Type="http://schemas.openxmlformats.org/officeDocument/2006/relationships/image" Target="../media/image233.png"/><Relationship Id="rId12" Type="http://schemas.openxmlformats.org/officeDocument/2006/relationships/image" Target="../media/image127.png"/><Relationship Id="rId15" Type="http://schemas.openxmlformats.org/officeDocument/2006/relationships/image" Target="../media/image134.png"/><Relationship Id="rId14" Type="http://schemas.openxmlformats.org/officeDocument/2006/relationships/image" Target="../media/image133.png"/><Relationship Id="rId17" Type="http://schemas.openxmlformats.org/officeDocument/2006/relationships/image" Target="../media/image136.png"/><Relationship Id="rId16" Type="http://schemas.openxmlformats.org/officeDocument/2006/relationships/image" Target="../media/image128.png"/><Relationship Id="rId19" Type="http://schemas.openxmlformats.org/officeDocument/2006/relationships/image" Target="../media/image200.png"/><Relationship Id="rId18" Type="http://schemas.openxmlformats.org/officeDocument/2006/relationships/image" Target="../media/image1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xml"/><Relationship Id="rId3" Type="http://schemas.openxmlformats.org/officeDocument/2006/relationships/image" Target="../media/image1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9.xml"/><Relationship Id="rId3"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102"/>
          <p:cNvSpPr txBox="1"/>
          <p:nvPr>
            <p:ph type="title"/>
          </p:nvPr>
        </p:nvSpPr>
        <p:spPr>
          <a:xfrm>
            <a:off x="1562906" y="1841119"/>
            <a:ext cx="5649900" cy="1200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200"/>
              <a:t>The Kubernetes platform</a:t>
            </a:r>
            <a:endParaRPr sz="3200"/>
          </a:p>
          <a:p>
            <a:pPr indent="0" lvl="0" marL="0" rtl="0" algn="l">
              <a:spcBef>
                <a:spcPts val="0"/>
              </a:spcBef>
              <a:spcAft>
                <a:spcPts val="0"/>
              </a:spcAft>
              <a:buNone/>
            </a:pPr>
            <a:r>
              <a:rPr lang="en" sz="3200"/>
              <a:t>for big ideas</a:t>
            </a:r>
            <a:endParaRPr sz="3200"/>
          </a:p>
        </p:txBody>
      </p:sp>
      <p:sp>
        <p:nvSpPr>
          <p:cNvPr id="713" name="Google Shape;713;p102"/>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4" name="Google Shape;714;p102"/>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5" name="Google Shape;715;p102"/>
          <p:cNvSpPr txBox="1"/>
          <p:nvPr>
            <p:ph idx="12" type="sldNum"/>
          </p:nvPr>
        </p:nvSpPr>
        <p:spPr>
          <a:xfrm>
            <a:off x="61481" y="4627167"/>
            <a:ext cx="548700" cy="10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716" name="Google Shape;716;p102"/>
          <p:cNvPicPr preferRelativeResize="0"/>
          <p:nvPr/>
        </p:nvPicPr>
        <p:blipFill>
          <a:blip r:embed="rId3">
            <a:alphaModFix/>
          </a:blip>
          <a:stretch>
            <a:fillRect/>
          </a:stretch>
        </p:blipFill>
        <p:spPr>
          <a:xfrm>
            <a:off x="686500" y="708675"/>
            <a:ext cx="3006849" cy="1078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Google Shape;896;p111"/>
          <p:cNvSpPr/>
          <p:nvPr/>
        </p:nvSpPr>
        <p:spPr>
          <a:xfrm>
            <a:off x="655420" y="1248625"/>
            <a:ext cx="1908300" cy="430200"/>
          </a:xfrm>
          <a:prstGeom prst="rect">
            <a:avLst/>
          </a:prstGeom>
          <a:solidFill>
            <a:srgbClr val="1147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INSTALL</a:t>
            </a:r>
            <a:endParaRPr sz="1600">
              <a:solidFill>
                <a:srgbClr val="FFFFFF"/>
              </a:solidFill>
              <a:latin typeface="Overpass"/>
              <a:ea typeface="Overpass"/>
              <a:cs typeface="Overpass"/>
              <a:sym typeface="Overpass"/>
            </a:endParaRPr>
          </a:p>
        </p:txBody>
      </p:sp>
      <p:sp>
        <p:nvSpPr>
          <p:cNvPr id="897" name="Google Shape;897;p111"/>
          <p:cNvSpPr/>
          <p:nvPr/>
        </p:nvSpPr>
        <p:spPr>
          <a:xfrm>
            <a:off x="4605235" y="1248625"/>
            <a:ext cx="1908300" cy="430200"/>
          </a:xfrm>
          <a:prstGeom prst="rect">
            <a:avLst/>
          </a:prstGeom>
          <a:solidFill>
            <a:srgbClr val="1147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HARDEN</a:t>
            </a:r>
            <a:endParaRPr sz="1600">
              <a:solidFill>
                <a:srgbClr val="FFFFFF"/>
              </a:solidFill>
              <a:latin typeface="Overpass"/>
              <a:ea typeface="Overpass"/>
              <a:cs typeface="Overpass"/>
              <a:sym typeface="Overpass"/>
            </a:endParaRPr>
          </a:p>
        </p:txBody>
      </p:sp>
      <p:sp>
        <p:nvSpPr>
          <p:cNvPr id="898" name="Google Shape;898;p111"/>
          <p:cNvSpPr/>
          <p:nvPr/>
        </p:nvSpPr>
        <p:spPr>
          <a:xfrm>
            <a:off x="2630328" y="1248625"/>
            <a:ext cx="1908300" cy="430200"/>
          </a:xfrm>
          <a:prstGeom prst="rect">
            <a:avLst/>
          </a:prstGeom>
          <a:solidFill>
            <a:srgbClr val="1147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DEPLOY</a:t>
            </a:r>
            <a:endParaRPr sz="1600">
              <a:solidFill>
                <a:srgbClr val="FFFFFF"/>
              </a:solidFill>
              <a:latin typeface="Overpass"/>
              <a:ea typeface="Overpass"/>
              <a:cs typeface="Overpass"/>
              <a:sym typeface="Overpass"/>
            </a:endParaRPr>
          </a:p>
        </p:txBody>
      </p:sp>
      <p:sp>
        <p:nvSpPr>
          <p:cNvPr id="899" name="Google Shape;899;p111"/>
          <p:cNvSpPr/>
          <p:nvPr/>
        </p:nvSpPr>
        <p:spPr>
          <a:xfrm>
            <a:off x="6580143" y="1248625"/>
            <a:ext cx="1908300" cy="430200"/>
          </a:xfrm>
          <a:prstGeom prst="rect">
            <a:avLst/>
          </a:prstGeom>
          <a:solidFill>
            <a:srgbClr val="1147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OPERATE</a:t>
            </a:r>
            <a:endParaRPr sz="1600">
              <a:solidFill>
                <a:srgbClr val="FFFFFF"/>
              </a:solidFill>
              <a:latin typeface="Overpass"/>
              <a:ea typeface="Overpass"/>
              <a:cs typeface="Overpass"/>
              <a:sym typeface="Overpass"/>
            </a:endParaRPr>
          </a:p>
        </p:txBody>
      </p:sp>
      <p:sp>
        <p:nvSpPr>
          <p:cNvPr id="900" name="Google Shape;900;p111"/>
          <p:cNvSpPr txBox="1"/>
          <p:nvPr/>
        </p:nvSpPr>
        <p:spPr>
          <a:xfrm>
            <a:off x="655425" y="1678750"/>
            <a:ext cx="1908300" cy="750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45818E"/>
                </a:solidFill>
                <a:latin typeface="Overpass"/>
                <a:ea typeface="Overpass"/>
                <a:cs typeface="Overpass"/>
                <a:sym typeface="Overpass"/>
              </a:rPr>
              <a:t>  ●  Templating</a:t>
            </a:r>
            <a:endParaRPr sz="900">
              <a:solidFill>
                <a:srgbClr val="45818E"/>
              </a:solidFill>
              <a:latin typeface="Overpass"/>
              <a:ea typeface="Overpass"/>
              <a:cs typeface="Overpass"/>
              <a:sym typeface="Overpass"/>
            </a:endParaRPr>
          </a:p>
          <a:p>
            <a:pPr indent="0" lvl="0" marL="0" rtl="0" algn="l">
              <a:lnSpc>
                <a:spcPct val="150000"/>
              </a:lnSpc>
              <a:spcBef>
                <a:spcPts val="0"/>
              </a:spcBef>
              <a:spcAft>
                <a:spcPts val="0"/>
              </a:spcAft>
              <a:buNone/>
            </a:pPr>
            <a:r>
              <a:rPr lang="en" sz="900">
                <a:solidFill>
                  <a:srgbClr val="45818E"/>
                </a:solidFill>
                <a:latin typeface="Overpass"/>
                <a:ea typeface="Overpass"/>
                <a:cs typeface="Overpass"/>
                <a:sym typeface="Overpass"/>
              </a:rPr>
              <a:t>  ●  Validation</a:t>
            </a:r>
            <a:endParaRPr sz="900">
              <a:solidFill>
                <a:srgbClr val="45818E"/>
              </a:solidFill>
              <a:latin typeface="Overpass"/>
              <a:ea typeface="Overpass"/>
              <a:cs typeface="Overpass"/>
              <a:sym typeface="Overpass"/>
            </a:endParaRPr>
          </a:p>
          <a:p>
            <a:pPr indent="0" lvl="0" marL="0" rtl="0" algn="l">
              <a:lnSpc>
                <a:spcPct val="150000"/>
              </a:lnSpc>
              <a:spcBef>
                <a:spcPts val="0"/>
              </a:spcBef>
              <a:spcAft>
                <a:spcPts val="0"/>
              </a:spcAft>
              <a:buNone/>
            </a:pPr>
            <a:r>
              <a:rPr lang="en" sz="900">
                <a:solidFill>
                  <a:srgbClr val="45818E"/>
                </a:solidFill>
                <a:latin typeface="Overpass"/>
                <a:ea typeface="Overpass"/>
                <a:cs typeface="Overpass"/>
                <a:sym typeface="Overpass"/>
              </a:rPr>
              <a:t>  ●  OS setup</a:t>
            </a:r>
            <a:endParaRPr sz="900">
              <a:solidFill>
                <a:srgbClr val="45818E"/>
              </a:solidFill>
              <a:latin typeface="Overpass"/>
              <a:ea typeface="Overpass"/>
              <a:cs typeface="Overpass"/>
              <a:sym typeface="Overpass"/>
            </a:endParaRPr>
          </a:p>
        </p:txBody>
      </p:sp>
      <p:sp>
        <p:nvSpPr>
          <p:cNvPr id="901" name="Google Shape;901;p111"/>
          <p:cNvSpPr txBox="1"/>
          <p:nvPr/>
        </p:nvSpPr>
        <p:spPr>
          <a:xfrm>
            <a:off x="2630400" y="1678750"/>
            <a:ext cx="1908300" cy="1319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900">
                <a:solidFill>
                  <a:srgbClr val="45818E"/>
                </a:solidFill>
                <a:latin typeface="Overpass"/>
                <a:ea typeface="Overpass"/>
                <a:cs typeface="Overpass"/>
                <a:sym typeface="Overpass"/>
              </a:rPr>
              <a:t>  ●  Identity &amp; security access</a:t>
            </a:r>
            <a:endParaRPr sz="900">
              <a:solidFill>
                <a:srgbClr val="45818E"/>
              </a:solidFill>
              <a:latin typeface="Overpass"/>
              <a:ea typeface="Overpass"/>
              <a:cs typeface="Overpass"/>
              <a:sym typeface="Overpass"/>
            </a:endParaRPr>
          </a:p>
          <a:p>
            <a:pPr indent="0" lvl="0" marL="0" rtl="0" algn="l">
              <a:lnSpc>
                <a:spcPct val="150000"/>
              </a:lnSpc>
              <a:spcBef>
                <a:spcPts val="0"/>
              </a:spcBef>
              <a:spcAft>
                <a:spcPts val="0"/>
              </a:spcAft>
              <a:buClr>
                <a:schemeClr val="dk1"/>
              </a:buClr>
              <a:buSzPts val="1100"/>
              <a:buFont typeface="Arial"/>
              <a:buNone/>
            </a:pPr>
            <a:r>
              <a:rPr lang="en" sz="900">
                <a:solidFill>
                  <a:srgbClr val="45818E"/>
                </a:solidFill>
                <a:latin typeface="Overpass"/>
                <a:ea typeface="Overpass"/>
                <a:cs typeface="Overpass"/>
                <a:sym typeface="Overpass"/>
              </a:rPr>
              <a:t>  ●  App monitoring &amp; alerts</a:t>
            </a:r>
            <a:endParaRPr sz="900">
              <a:solidFill>
                <a:srgbClr val="45818E"/>
              </a:solidFill>
              <a:latin typeface="Overpass"/>
              <a:ea typeface="Overpass"/>
              <a:cs typeface="Overpass"/>
              <a:sym typeface="Overpass"/>
            </a:endParaRPr>
          </a:p>
          <a:p>
            <a:pPr indent="0" lvl="0" marL="0" rtl="0" algn="l">
              <a:lnSpc>
                <a:spcPct val="150000"/>
              </a:lnSpc>
              <a:spcBef>
                <a:spcPts val="0"/>
              </a:spcBef>
              <a:spcAft>
                <a:spcPts val="0"/>
              </a:spcAft>
              <a:buNone/>
            </a:pPr>
            <a:r>
              <a:rPr lang="en" sz="900">
                <a:solidFill>
                  <a:srgbClr val="45818E"/>
                </a:solidFill>
                <a:latin typeface="Overpass"/>
                <a:ea typeface="Overpass"/>
                <a:cs typeface="Overpass"/>
                <a:sym typeface="Overpass"/>
              </a:rPr>
              <a:t>  ●  Storage &amp; persistence</a:t>
            </a:r>
            <a:endParaRPr sz="900">
              <a:solidFill>
                <a:srgbClr val="45818E"/>
              </a:solidFill>
              <a:latin typeface="Overpass"/>
              <a:ea typeface="Overpass"/>
              <a:cs typeface="Overpass"/>
              <a:sym typeface="Overpass"/>
            </a:endParaRPr>
          </a:p>
          <a:p>
            <a:pPr indent="0" lvl="0" marL="0" rtl="0" algn="l">
              <a:lnSpc>
                <a:spcPct val="150000"/>
              </a:lnSpc>
              <a:spcBef>
                <a:spcPts val="0"/>
              </a:spcBef>
              <a:spcAft>
                <a:spcPts val="0"/>
              </a:spcAft>
              <a:buNone/>
            </a:pPr>
            <a:r>
              <a:rPr lang="en" sz="900">
                <a:solidFill>
                  <a:srgbClr val="45818E"/>
                </a:solidFill>
                <a:latin typeface="Overpass"/>
                <a:ea typeface="Overpass"/>
                <a:cs typeface="Overpass"/>
                <a:sym typeface="Overpass"/>
              </a:rPr>
              <a:t>  ●  Egress, ingress, &amp; integration</a:t>
            </a:r>
            <a:endParaRPr sz="900">
              <a:solidFill>
                <a:srgbClr val="45818E"/>
              </a:solidFill>
              <a:latin typeface="Overpass"/>
              <a:ea typeface="Overpass"/>
              <a:cs typeface="Overpass"/>
              <a:sym typeface="Overpass"/>
            </a:endParaRPr>
          </a:p>
          <a:p>
            <a:pPr indent="0" lvl="0" marL="0" rtl="0" algn="l">
              <a:lnSpc>
                <a:spcPct val="150000"/>
              </a:lnSpc>
              <a:spcBef>
                <a:spcPts val="0"/>
              </a:spcBef>
              <a:spcAft>
                <a:spcPts val="0"/>
              </a:spcAft>
              <a:buNone/>
            </a:pPr>
            <a:r>
              <a:rPr lang="en" sz="900">
                <a:solidFill>
                  <a:srgbClr val="45818E"/>
                </a:solidFill>
                <a:latin typeface="Overpass"/>
                <a:ea typeface="Overpass"/>
                <a:cs typeface="Overpass"/>
                <a:sym typeface="Overpass"/>
              </a:rPr>
              <a:t>  ●  Host container images</a:t>
            </a:r>
            <a:endParaRPr sz="900">
              <a:solidFill>
                <a:srgbClr val="45818E"/>
              </a:solidFill>
              <a:latin typeface="Overpass"/>
              <a:ea typeface="Overpass"/>
              <a:cs typeface="Overpass"/>
              <a:sym typeface="Overpass"/>
            </a:endParaRPr>
          </a:p>
          <a:p>
            <a:pPr indent="0" lvl="0" marL="0" rtl="0" algn="l">
              <a:lnSpc>
                <a:spcPct val="150000"/>
              </a:lnSpc>
              <a:spcBef>
                <a:spcPts val="0"/>
              </a:spcBef>
              <a:spcAft>
                <a:spcPts val="0"/>
              </a:spcAft>
              <a:buNone/>
            </a:pPr>
            <a:r>
              <a:rPr lang="en" sz="900">
                <a:solidFill>
                  <a:srgbClr val="45818E"/>
                </a:solidFill>
                <a:latin typeface="Overpass"/>
                <a:ea typeface="Overpass"/>
                <a:cs typeface="Overpass"/>
                <a:sym typeface="Overpass"/>
              </a:rPr>
              <a:t>  ●  Build/Deploy methodology</a:t>
            </a:r>
            <a:endParaRPr sz="900">
              <a:solidFill>
                <a:srgbClr val="45818E"/>
              </a:solidFill>
              <a:latin typeface="Overpass"/>
              <a:ea typeface="Overpass"/>
              <a:cs typeface="Overpass"/>
              <a:sym typeface="Overpass"/>
            </a:endParaRPr>
          </a:p>
        </p:txBody>
      </p:sp>
      <p:sp>
        <p:nvSpPr>
          <p:cNvPr id="902" name="Google Shape;902;p111"/>
          <p:cNvSpPr txBox="1"/>
          <p:nvPr/>
        </p:nvSpPr>
        <p:spPr>
          <a:xfrm>
            <a:off x="4605300" y="1678750"/>
            <a:ext cx="1908300" cy="1933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45818E"/>
                </a:solidFill>
                <a:latin typeface="Overpass"/>
                <a:ea typeface="Overpass"/>
                <a:cs typeface="Overpass"/>
                <a:sym typeface="Overpass"/>
              </a:rPr>
              <a:t>  ●  Platform monitoring &amp; alerts</a:t>
            </a:r>
            <a:endParaRPr sz="900">
              <a:solidFill>
                <a:srgbClr val="45818E"/>
              </a:solidFill>
              <a:latin typeface="Overpass"/>
              <a:ea typeface="Overpass"/>
              <a:cs typeface="Overpass"/>
              <a:sym typeface="Overpass"/>
            </a:endParaRPr>
          </a:p>
          <a:p>
            <a:pPr indent="0" lvl="0" marL="0" rtl="0" algn="l">
              <a:lnSpc>
                <a:spcPct val="150000"/>
              </a:lnSpc>
              <a:spcBef>
                <a:spcPts val="0"/>
              </a:spcBef>
              <a:spcAft>
                <a:spcPts val="0"/>
              </a:spcAft>
              <a:buNone/>
            </a:pPr>
            <a:r>
              <a:rPr lang="en" sz="900">
                <a:solidFill>
                  <a:srgbClr val="45818E"/>
                </a:solidFill>
                <a:latin typeface="Overpass"/>
                <a:ea typeface="Overpass"/>
                <a:cs typeface="Overpass"/>
                <a:sym typeface="Overpass"/>
              </a:rPr>
              <a:t>  ●  Metering &amp; chargeback</a:t>
            </a:r>
            <a:endParaRPr sz="900">
              <a:solidFill>
                <a:srgbClr val="45818E"/>
              </a:solidFill>
              <a:latin typeface="Overpass"/>
              <a:ea typeface="Overpass"/>
              <a:cs typeface="Overpass"/>
              <a:sym typeface="Overpass"/>
            </a:endParaRPr>
          </a:p>
          <a:p>
            <a:pPr indent="0" lvl="0" marL="0" rtl="0" algn="l">
              <a:lnSpc>
                <a:spcPct val="150000"/>
              </a:lnSpc>
              <a:spcBef>
                <a:spcPts val="0"/>
              </a:spcBef>
              <a:spcAft>
                <a:spcPts val="0"/>
              </a:spcAft>
              <a:buNone/>
            </a:pPr>
            <a:r>
              <a:rPr lang="en" sz="900">
                <a:solidFill>
                  <a:srgbClr val="45818E"/>
                </a:solidFill>
                <a:latin typeface="Overpass"/>
                <a:ea typeface="Overpass"/>
                <a:cs typeface="Overpass"/>
                <a:sym typeface="Overpass"/>
              </a:rPr>
              <a:t>  ●  Platform security hardening</a:t>
            </a:r>
            <a:br>
              <a:rPr lang="en" sz="900">
                <a:solidFill>
                  <a:srgbClr val="45818E"/>
                </a:solidFill>
                <a:latin typeface="Overpass"/>
                <a:ea typeface="Overpass"/>
                <a:cs typeface="Overpass"/>
                <a:sym typeface="Overpass"/>
              </a:rPr>
            </a:br>
            <a:r>
              <a:rPr lang="en" sz="900">
                <a:solidFill>
                  <a:srgbClr val="45818E"/>
                </a:solidFill>
                <a:latin typeface="Overpass"/>
                <a:ea typeface="Overpass"/>
                <a:cs typeface="Overpass"/>
                <a:sym typeface="Overpass"/>
              </a:rPr>
              <a:t>  ●  Image hardening</a:t>
            </a:r>
            <a:endParaRPr sz="900">
              <a:solidFill>
                <a:srgbClr val="45818E"/>
              </a:solidFill>
              <a:latin typeface="Overpass"/>
              <a:ea typeface="Overpass"/>
              <a:cs typeface="Overpass"/>
              <a:sym typeface="Overpass"/>
            </a:endParaRPr>
          </a:p>
          <a:p>
            <a:pPr indent="0" lvl="0" marL="0" rtl="0" algn="l">
              <a:lnSpc>
                <a:spcPct val="150000"/>
              </a:lnSpc>
              <a:spcBef>
                <a:spcPts val="0"/>
              </a:spcBef>
              <a:spcAft>
                <a:spcPts val="0"/>
              </a:spcAft>
              <a:buNone/>
            </a:pPr>
            <a:r>
              <a:rPr lang="en" sz="900">
                <a:solidFill>
                  <a:srgbClr val="45818E"/>
                </a:solidFill>
                <a:latin typeface="Overpass"/>
                <a:ea typeface="Overpass"/>
                <a:cs typeface="Overpass"/>
                <a:sym typeface="Overpass"/>
              </a:rPr>
              <a:t>  ●  Security certifications</a:t>
            </a:r>
            <a:br>
              <a:rPr lang="en" sz="900">
                <a:solidFill>
                  <a:srgbClr val="45818E"/>
                </a:solidFill>
                <a:latin typeface="Overpass"/>
                <a:ea typeface="Overpass"/>
                <a:cs typeface="Overpass"/>
                <a:sym typeface="Overpass"/>
              </a:rPr>
            </a:br>
            <a:r>
              <a:rPr lang="en" sz="900">
                <a:solidFill>
                  <a:srgbClr val="45818E"/>
                </a:solidFill>
                <a:latin typeface="Overpass"/>
                <a:ea typeface="Overpass"/>
                <a:cs typeface="Overpass"/>
                <a:sym typeface="Overpass"/>
              </a:rPr>
              <a:t>  ●  Network policy</a:t>
            </a:r>
            <a:br>
              <a:rPr lang="en" sz="900">
                <a:solidFill>
                  <a:srgbClr val="45818E"/>
                </a:solidFill>
                <a:latin typeface="Overpass"/>
                <a:ea typeface="Overpass"/>
                <a:cs typeface="Overpass"/>
                <a:sym typeface="Overpass"/>
              </a:rPr>
            </a:br>
            <a:r>
              <a:rPr lang="en" sz="900">
                <a:solidFill>
                  <a:srgbClr val="45818E"/>
                </a:solidFill>
                <a:latin typeface="Overpass"/>
                <a:ea typeface="Overpass"/>
                <a:cs typeface="Overpass"/>
                <a:sym typeface="Overpass"/>
              </a:rPr>
              <a:t>  ●  Disaster recovery</a:t>
            </a:r>
            <a:endParaRPr sz="900">
              <a:solidFill>
                <a:srgbClr val="45818E"/>
              </a:solidFill>
              <a:latin typeface="Overpass"/>
              <a:ea typeface="Overpass"/>
              <a:cs typeface="Overpass"/>
              <a:sym typeface="Overpass"/>
            </a:endParaRPr>
          </a:p>
          <a:p>
            <a:pPr indent="0" lvl="0" marL="0" rtl="0" algn="l">
              <a:lnSpc>
                <a:spcPct val="150000"/>
              </a:lnSpc>
              <a:spcBef>
                <a:spcPts val="0"/>
              </a:spcBef>
              <a:spcAft>
                <a:spcPts val="0"/>
              </a:spcAft>
              <a:buNone/>
            </a:pPr>
            <a:r>
              <a:rPr lang="en" sz="900">
                <a:solidFill>
                  <a:srgbClr val="45818E"/>
                </a:solidFill>
                <a:latin typeface="Overpass"/>
                <a:ea typeface="Overpass"/>
                <a:cs typeface="Overpass"/>
                <a:sym typeface="Overpass"/>
              </a:rPr>
              <a:t>  ●  Resource segmentation</a:t>
            </a:r>
            <a:endParaRPr sz="900">
              <a:solidFill>
                <a:srgbClr val="45818E"/>
              </a:solidFill>
              <a:latin typeface="Overpass"/>
              <a:ea typeface="Overpass"/>
              <a:cs typeface="Overpass"/>
              <a:sym typeface="Overpass"/>
            </a:endParaRPr>
          </a:p>
        </p:txBody>
      </p:sp>
      <p:sp>
        <p:nvSpPr>
          <p:cNvPr id="903" name="Google Shape;903;p111"/>
          <p:cNvSpPr txBox="1"/>
          <p:nvPr/>
        </p:nvSpPr>
        <p:spPr>
          <a:xfrm>
            <a:off x="6580275" y="1678750"/>
            <a:ext cx="1908300" cy="2501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45818E"/>
                </a:solidFill>
                <a:latin typeface="Overpass"/>
                <a:ea typeface="Overpass"/>
                <a:cs typeface="Overpass"/>
                <a:sym typeface="Overpass"/>
              </a:rPr>
              <a:t>  ●  OS upgrade &amp; patch</a:t>
            </a:r>
            <a:endParaRPr sz="900">
              <a:solidFill>
                <a:srgbClr val="45818E"/>
              </a:solidFill>
              <a:latin typeface="Overpass"/>
              <a:ea typeface="Overpass"/>
              <a:cs typeface="Overpass"/>
              <a:sym typeface="Overpass"/>
            </a:endParaRPr>
          </a:p>
          <a:p>
            <a:pPr indent="0" lvl="0" marL="0" rtl="0" algn="l">
              <a:lnSpc>
                <a:spcPct val="150000"/>
              </a:lnSpc>
              <a:spcBef>
                <a:spcPts val="0"/>
              </a:spcBef>
              <a:spcAft>
                <a:spcPts val="0"/>
              </a:spcAft>
              <a:buNone/>
            </a:pPr>
            <a:r>
              <a:rPr lang="en" sz="900">
                <a:solidFill>
                  <a:srgbClr val="45818E"/>
                </a:solidFill>
                <a:latin typeface="Overpass"/>
                <a:ea typeface="Overpass"/>
                <a:cs typeface="Overpass"/>
                <a:sym typeface="Overpass"/>
              </a:rPr>
              <a:t>  ●  Platform upgrade &amp; patch</a:t>
            </a:r>
            <a:br>
              <a:rPr lang="en" sz="900">
                <a:solidFill>
                  <a:srgbClr val="45818E"/>
                </a:solidFill>
                <a:latin typeface="Overpass"/>
                <a:ea typeface="Overpass"/>
                <a:cs typeface="Overpass"/>
                <a:sym typeface="Overpass"/>
              </a:rPr>
            </a:br>
            <a:r>
              <a:rPr lang="en" sz="900">
                <a:solidFill>
                  <a:srgbClr val="45818E"/>
                </a:solidFill>
                <a:latin typeface="Overpass"/>
                <a:ea typeface="Overpass"/>
                <a:cs typeface="Overpass"/>
                <a:sym typeface="Overpass"/>
              </a:rPr>
              <a:t>  ●  Image upgrade &amp; p</a:t>
            </a:r>
            <a:r>
              <a:rPr lang="en" sz="900">
                <a:solidFill>
                  <a:srgbClr val="45818E"/>
                </a:solidFill>
                <a:latin typeface="Overpass"/>
                <a:ea typeface="Overpass"/>
                <a:cs typeface="Overpass"/>
                <a:sym typeface="Overpass"/>
              </a:rPr>
              <a:t>atch</a:t>
            </a:r>
            <a:endParaRPr sz="900">
              <a:solidFill>
                <a:srgbClr val="45818E"/>
              </a:solidFill>
              <a:latin typeface="Overpass"/>
              <a:ea typeface="Overpass"/>
              <a:cs typeface="Overpass"/>
              <a:sym typeface="Overpass"/>
            </a:endParaRPr>
          </a:p>
          <a:p>
            <a:pPr indent="0" lvl="0" marL="0" rtl="0" algn="l">
              <a:lnSpc>
                <a:spcPct val="150000"/>
              </a:lnSpc>
              <a:spcBef>
                <a:spcPts val="0"/>
              </a:spcBef>
              <a:spcAft>
                <a:spcPts val="0"/>
              </a:spcAft>
              <a:buNone/>
            </a:pPr>
            <a:r>
              <a:rPr lang="en" sz="900">
                <a:solidFill>
                  <a:srgbClr val="45818E"/>
                </a:solidFill>
                <a:latin typeface="Overpass"/>
                <a:ea typeface="Overpass"/>
                <a:cs typeface="Overpass"/>
                <a:sym typeface="Overpass"/>
              </a:rPr>
              <a:t>  ●  App upgrade &amp; patch</a:t>
            </a:r>
            <a:br>
              <a:rPr lang="en" sz="900">
                <a:solidFill>
                  <a:srgbClr val="45818E"/>
                </a:solidFill>
                <a:latin typeface="Overpass"/>
                <a:ea typeface="Overpass"/>
                <a:cs typeface="Overpass"/>
                <a:sym typeface="Overpass"/>
              </a:rPr>
            </a:br>
            <a:r>
              <a:rPr lang="en" sz="900">
                <a:solidFill>
                  <a:srgbClr val="45818E"/>
                </a:solidFill>
                <a:latin typeface="Overpass"/>
                <a:ea typeface="Overpass"/>
                <a:cs typeface="Overpass"/>
                <a:sym typeface="Overpass"/>
              </a:rPr>
              <a:t>  ●  Security patches</a:t>
            </a:r>
            <a:br>
              <a:rPr lang="en" sz="900">
                <a:solidFill>
                  <a:srgbClr val="45818E"/>
                </a:solidFill>
                <a:latin typeface="Overpass"/>
                <a:ea typeface="Overpass"/>
                <a:cs typeface="Overpass"/>
                <a:sym typeface="Overpass"/>
              </a:rPr>
            </a:br>
            <a:r>
              <a:rPr lang="en" sz="900">
                <a:solidFill>
                  <a:srgbClr val="45818E"/>
                </a:solidFill>
                <a:latin typeface="Overpass"/>
                <a:ea typeface="Overpass"/>
                <a:cs typeface="Overpass"/>
                <a:sym typeface="Overpass"/>
              </a:rPr>
              <a:t>  ●  Continuous security scanning</a:t>
            </a:r>
            <a:endParaRPr sz="900">
              <a:solidFill>
                <a:srgbClr val="45818E"/>
              </a:solidFill>
              <a:latin typeface="Overpass"/>
              <a:ea typeface="Overpass"/>
              <a:cs typeface="Overpass"/>
              <a:sym typeface="Overpass"/>
            </a:endParaRPr>
          </a:p>
          <a:p>
            <a:pPr indent="0" lvl="0" marL="0" rtl="0" algn="l">
              <a:lnSpc>
                <a:spcPct val="150000"/>
              </a:lnSpc>
              <a:spcBef>
                <a:spcPts val="0"/>
              </a:spcBef>
              <a:spcAft>
                <a:spcPts val="0"/>
              </a:spcAft>
              <a:buNone/>
            </a:pPr>
            <a:r>
              <a:rPr lang="en" sz="900">
                <a:solidFill>
                  <a:srgbClr val="45818E"/>
                </a:solidFill>
                <a:latin typeface="Overpass"/>
                <a:ea typeface="Overpass"/>
                <a:cs typeface="Overpass"/>
                <a:sym typeface="Overpass"/>
              </a:rPr>
              <a:t>  ●  Multi-environment rollout</a:t>
            </a:r>
            <a:endParaRPr sz="900">
              <a:solidFill>
                <a:srgbClr val="45818E"/>
              </a:solidFill>
              <a:latin typeface="Overpass"/>
              <a:ea typeface="Overpass"/>
              <a:cs typeface="Overpass"/>
              <a:sym typeface="Overpass"/>
            </a:endParaRPr>
          </a:p>
          <a:p>
            <a:pPr indent="0" lvl="0" marL="0" rtl="0" algn="l">
              <a:lnSpc>
                <a:spcPct val="150000"/>
              </a:lnSpc>
              <a:spcBef>
                <a:spcPts val="0"/>
              </a:spcBef>
              <a:spcAft>
                <a:spcPts val="0"/>
              </a:spcAft>
              <a:buNone/>
            </a:pPr>
            <a:r>
              <a:rPr lang="en" sz="900">
                <a:solidFill>
                  <a:srgbClr val="45818E"/>
                </a:solidFill>
                <a:latin typeface="Overpass"/>
                <a:ea typeface="Overpass"/>
                <a:cs typeface="Overpass"/>
                <a:sym typeface="Overpass"/>
              </a:rPr>
              <a:t>  ●  Enterprise container registry</a:t>
            </a:r>
            <a:endParaRPr sz="900">
              <a:solidFill>
                <a:srgbClr val="45818E"/>
              </a:solidFill>
              <a:latin typeface="Overpass"/>
              <a:ea typeface="Overpass"/>
              <a:cs typeface="Overpass"/>
              <a:sym typeface="Overpass"/>
            </a:endParaRPr>
          </a:p>
          <a:p>
            <a:pPr indent="0" lvl="0" marL="0" rtl="0" algn="l">
              <a:lnSpc>
                <a:spcPct val="150000"/>
              </a:lnSpc>
              <a:spcBef>
                <a:spcPts val="0"/>
              </a:spcBef>
              <a:spcAft>
                <a:spcPts val="0"/>
              </a:spcAft>
              <a:buNone/>
            </a:pPr>
            <a:r>
              <a:rPr lang="en" sz="900">
                <a:solidFill>
                  <a:srgbClr val="45818E"/>
                </a:solidFill>
                <a:latin typeface="Overpass"/>
                <a:ea typeface="Overpass"/>
                <a:cs typeface="Overpass"/>
                <a:sym typeface="Overpass"/>
              </a:rPr>
              <a:t>  ●  Cluster &amp; app elasticity</a:t>
            </a:r>
            <a:endParaRPr sz="900">
              <a:solidFill>
                <a:srgbClr val="45818E"/>
              </a:solidFill>
              <a:latin typeface="Overpass"/>
              <a:ea typeface="Overpass"/>
              <a:cs typeface="Overpass"/>
              <a:sym typeface="Overpass"/>
            </a:endParaRPr>
          </a:p>
          <a:p>
            <a:pPr indent="0" lvl="0" marL="0" rtl="0" algn="l">
              <a:lnSpc>
                <a:spcPct val="150000"/>
              </a:lnSpc>
              <a:spcBef>
                <a:spcPts val="0"/>
              </a:spcBef>
              <a:spcAft>
                <a:spcPts val="0"/>
              </a:spcAft>
              <a:buNone/>
            </a:pPr>
            <a:r>
              <a:rPr lang="en" sz="900">
                <a:solidFill>
                  <a:srgbClr val="45818E"/>
                </a:solidFill>
                <a:latin typeface="Overpass"/>
                <a:ea typeface="Overpass"/>
                <a:cs typeface="Overpass"/>
                <a:sym typeface="Overpass"/>
              </a:rPr>
              <a:t>  ●  Monitor, alert, remediate</a:t>
            </a:r>
            <a:br>
              <a:rPr lang="en" sz="900">
                <a:solidFill>
                  <a:srgbClr val="45818E"/>
                </a:solidFill>
                <a:latin typeface="Overpass"/>
                <a:ea typeface="Overpass"/>
                <a:cs typeface="Overpass"/>
                <a:sym typeface="Overpass"/>
              </a:rPr>
            </a:br>
            <a:r>
              <a:rPr lang="en" sz="900">
                <a:solidFill>
                  <a:srgbClr val="45818E"/>
                </a:solidFill>
                <a:latin typeface="Overpass"/>
                <a:ea typeface="Overpass"/>
                <a:cs typeface="Overpass"/>
                <a:sym typeface="Overpass"/>
              </a:rPr>
              <a:t>  ●  Log aggregation</a:t>
            </a:r>
            <a:br>
              <a:rPr lang="en" sz="900">
                <a:solidFill>
                  <a:srgbClr val="45818E"/>
                </a:solidFill>
                <a:latin typeface="Overpass"/>
                <a:ea typeface="Overpass"/>
                <a:cs typeface="Overpass"/>
                <a:sym typeface="Overpass"/>
              </a:rPr>
            </a:br>
            <a:endParaRPr sz="900">
              <a:solidFill>
                <a:srgbClr val="45818E"/>
              </a:solidFill>
              <a:latin typeface="Overpass"/>
              <a:ea typeface="Overpass"/>
              <a:cs typeface="Overpass"/>
              <a:sym typeface="Overpass"/>
            </a:endParaRPr>
          </a:p>
        </p:txBody>
      </p:sp>
      <p:sp>
        <p:nvSpPr>
          <p:cNvPr id="904" name="Google Shape;904;p111"/>
          <p:cNvSpPr txBox="1"/>
          <p:nvPr>
            <p:ph idx="4294967295" type="subTitle"/>
          </p:nvPr>
        </p:nvSpPr>
        <p:spPr>
          <a:xfrm>
            <a:off x="582775" y="3383900"/>
            <a:ext cx="6159300" cy="8817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sz="1800">
                <a:solidFill>
                  <a:srgbClr val="CC0000"/>
                </a:solidFill>
                <a:latin typeface="Overpass"/>
                <a:ea typeface="Overpass"/>
                <a:cs typeface="Overpass"/>
                <a:sym typeface="Overpass"/>
              </a:rPr>
              <a:t>of enterprise users identify </a:t>
            </a:r>
            <a:br>
              <a:rPr lang="en" sz="1800">
                <a:solidFill>
                  <a:srgbClr val="CC0000"/>
                </a:solidFill>
                <a:latin typeface="Overpass"/>
                <a:ea typeface="Overpass"/>
                <a:cs typeface="Overpass"/>
                <a:sym typeface="Overpass"/>
              </a:rPr>
            </a:br>
            <a:r>
              <a:rPr lang="en" sz="1800">
                <a:solidFill>
                  <a:srgbClr val="CC0000"/>
                </a:solidFill>
                <a:latin typeface="Overpass"/>
                <a:ea typeface="Overpass"/>
                <a:cs typeface="Overpass"/>
                <a:sym typeface="Overpass"/>
              </a:rPr>
              <a:t>complexity of implementation and </a:t>
            </a:r>
            <a:br>
              <a:rPr lang="en" sz="1800">
                <a:solidFill>
                  <a:srgbClr val="CC0000"/>
                </a:solidFill>
                <a:latin typeface="Overpass"/>
                <a:ea typeface="Overpass"/>
                <a:cs typeface="Overpass"/>
                <a:sym typeface="Overpass"/>
              </a:rPr>
            </a:br>
            <a:r>
              <a:rPr lang="en" sz="1800">
                <a:solidFill>
                  <a:srgbClr val="CC0000"/>
                </a:solidFill>
                <a:latin typeface="Overpass"/>
                <a:ea typeface="Overpass"/>
                <a:cs typeface="Overpass"/>
                <a:sym typeface="Overpass"/>
              </a:rPr>
              <a:t>operations as the top blocker to adoption</a:t>
            </a:r>
            <a:endParaRPr sz="1800">
              <a:solidFill>
                <a:srgbClr val="CC0000"/>
              </a:solidFill>
              <a:latin typeface="Overpass"/>
              <a:ea typeface="Overpass"/>
              <a:cs typeface="Overpass"/>
              <a:sym typeface="Overpass"/>
            </a:endParaRPr>
          </a:p>
        </p:txBody>
      </p:sp>
      <p:sp>
        <p:nvSpPr>
          <p:cNvPr id="905" name="Google Shape;905;p111"/>
          <p:cNvSpPr txBox="1"/>
          <p:nvPr/>
        </p:nvSpPr>
        <p:spPr>
          <a:xfrm>
            <a:off x="605838" y="4325071"/>
            <a:ext cx="54234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Overpass"/>
                <a:ea typeface="Overpass"/>
                <a:cs typeface="Overpass"/>
                <a:sym typeface="Overpass"/>
              </a:rPr>
              <a:t>Source: The New Stack. </a:t>
            </a:r>
            <a:r>
              <a:rPr i="1" lang="en" sz="800">
                <a:solidFill>
                  <a:srgbClr val="666666"/>
                </a:solidFill>
                <a:latin typeface="Overpass"/>
                <a:ea typeface="Overpass"/>
                <a:cs typeface="Overpass"/>
                <a:sym typeface="Overpass"/>
              </a:rPr>
              <a:t>The State of the Kubernetes Ecosystem</a:t>
            </a:r>
            <a:r>
              <a:rPr lang="en" sz="800">
                <a:solidFill>
                  <a:srgbClr val="666666"/>
                </a:solidFill>
                <a:latin typeface="Overpass"/>
                <a:ea typeface="Overpass"/>
                <a:cs typeface="Overpass"/>
                <a:sym typeface="Overpass"/>
              </a:rPr>
              <a:t>, August 2017.</a:t>
            </a:r>
            <a:endParaRPr sz="800">
              <a:solidFill>
                <a:srgbClr val="666666"/>
              </a:solidFill>
              <a:latin typeface="Overpass"/>
              <a:ea typeface="Overpass"/>
              <a:cs typeface="Overpass"/>
              <a:sym typeface="Overpass"/>
            </a:endParaRPr>
          </a:p>
        </p:txBody>
      </p:sp>
      <p:grpSp>
        <p:nvGrpSpPr>
          <p:cNvPr id="906" name="Google Shape;906;p111"/>
          <p:cNvGrpSpPr/>
          <p:nvPr/>
        </p:nvGrpSpPr>
        <p:grpSpPr>
          <a:xfrm>
            <a:off x="699231" y="2925938"/>
            <a:ext cx="444600" cy="444600"/>
            <a:chOff x="699231" y="3078338"/>
            <a:chExt cx="444600" cy="444600"/>
          </a:xfrm>
        </p:grpSpPr>
        <p:sp>
          <p:nvSpPr>
            <p:cNvPr id="907" name="Google Shape;907;p111"/>
            <p:cNvSpPr/>
            <p:nvPr/>
          </p:nvSpPr>
          <p:spPr>
            <a:xfrm>
              <a:off x="699231" y="3078338"/>
              <a:ext cx="444600" cy="4446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8" name="Google Shape;908;p111"/>
            <p:cNvPicPr preferRelativeResize="0"/>
            <p:nvPr/>
          </p:nvPicPr>
          <p:blipFill>
            <a:blip r:embed="rId3">
              <a:alphaModFix/>
            </a:blip>
            <a:stretch>
              <a:fillRect/>
            </a:stretch>
          </p:blipFill>
          <p:spPr>
            <a:xfrm>
              <a:off x="779997" y="3156555"/>
              <a:ext cx="281724" cy="244854"/>
            </a:xfrm>
            <a:prstGeom prst="rect">
              <a:avLst/>
            </a:prstGeom>
            <a:noFill/>
            <a:ln>
              <a:noFill/>
            </a:ln>
          </p:spPr>
        </p:pic>
      </p:grpSp>
      <p:sp>
        <p:nvSpPr>
          <p:cNvPr id="909" name="Google Shape;909;p111"/>
          <p:cNvSpPr txBox="1"/>
          <p:nvPr/>
        </p:nvSpPr>
        <p:spPr>
          <a:xfrm>
            <a:off x="1110629" y="2704619"/>
            <a:ext cx="1469100" cy="7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400">
                <a:solidFill>
                  <a:srgbClr val="CC0000"/>
                </a:solidFill>
                <a:latin typeface="Overpass"/>
                <a:ea typeface="Overpass"/>
                <a:cs typeface="Overpass"/>
                <a:sym typeface="Overpass"/>
              </a:rPr>
              <a:t>75%</a:t>
            </a:r>
            <a:endParaRPr b="1" sz="4400">
              <a:solidFill>
                <a:srgbClr val="CC0000"/>
              </a:solidFill>
              <a:latin typeface="Overpass"/>
              <a:ea typeface="Overpass"/>
              <a:cs typeface="Overpass"/>
              <a:sym typeface="Overpass"/>
            </a:endParaRPr>
          </a:p>
        </p:txBody>
      </p:sp>
      <p:sp>
        <p:nvSpPr>
          <p:cNvPr id="910" name="Google Shape;910;p111"/>
          <p:cNvSpPr txBox="1"/>
          <p:nvPr>
            <p:ph type="title"/>
          </p:nvPr>
        </p:nvSpPr>
        <p:spPr>
          <a:xfrm>
            <a:off x="1314450" y="4047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900"/>
              <a:t>Kubernetes </a:t>
            </a:r>
            <a:r>
              <a:rPr lang="en" sz="2900">
                <a:solidFill>
                  <a:srgbClr val="FF0000"/>
                </a:solidFill>
              </a:rPr>
              <a:t>done right</a:t>
            </a:r>
            <a:r>
              <a:rPr lang="en" sz="2900"/>
              <a:t> is hard</a:t>
            </a:r>
            <a:endParaRPr sz="2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112"/>
          <p:cNvSpPr txBox="1"/>
          <p:nvPr>
            <p:ph type="title"/>
          </p:nvPr>
        </p:nvSpPr>
        <p:spPr>
          <a:xfrm>
            <a:off x="711956" y="423750"/>
            <a:ext cx="80349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700"/>
              <a:t>OpenShift is trusted enterprise Kubernetes</a:t>
            </a:r>
            <a:endParaRPr sz="2700"/>
          </a:p>
        </p:txBody>
      </p:sp>
      <p:sp>
        <p:nvSpPr>
          <p:cNvPr id="916" name="Google Shape;916;p112"/>
          <p:cNvSpPr/>
          <p:nvPr/>
        </p:nvSpPr>
        <p:spPr>
          <a:xfrm>
            <a:off x="0" y="1374539"/>
            <a:ext cx="8923200" cy="1346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7" name="Google Shape;917;p112"/>
          <p:cNvPicPr preferRelativeResize="0"/>
          <p:nvPr/>
        </p:nvPicPr>
        <p:blipFill>
          <a:blip r:embed="rId3">
            <a:alphaModFix/>
          </a:blip>
          <a:stretch>
            <a:fillRect/>
          </a:stretch>
        </p:blipFill>
        <p:spPr>
          <a:xfrm>
            <a:off x="6110867" y="2012403"/>
            <a:ext cx="529809" cy="500890"/>
          </a:xfrm>
          <a:prstGeom prst="rect">
            <a:avLst/>
          </a:prstGeom>
          <a:noFill/>
          <a:ln>
            <a:noFill/>
          </a:ln>
        </p:spPr>
      </p:pic>
      <p:sp>
        <p:nvSpPr>
          <p:cNvPr id="918" name="Google Shape;918;p112"/>
          <p:cNvSpPr/>
          <p:nvPr/>
        </p:nvSpPr>
        <p:spPr>
          <a:xfrm>
            <a:off x="2593302" y="2352184"/>
            <a:ext cx="97200" cy="97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12"/>
          <p:cNvSpPr/>
          <p:nvPr/>
        </p:nvSpPr>
        <p:spPr>
          <a:xfrm>
            <a:off x="6494454" y="2352184"/>
            <a:ext cx="97200" cy="97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12"/>
          <p:cNvSpPr txBox="1"/>
          <p:nvPr/>
        </p:nvSpPr>
        <p:spPr>
          <a:xfrm>
            <a:off x="2422782" y="1233467"/>
            <a:ext cx="1413000" cy="50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Overpass"/>
                <a:ea typeface="Overpass"/>
                <a:cs typeface="Overpass"/>
                <a:sym typeface="Overpass"/>
              </a:rPr>
              <a:t>Kubernetes release</a:t>
            </a:r>
            <a:endParaRPr b="1" sz="1700">
              <a:latin typeface="Overpass"/>
              <a:ea typeface="Overpass"/>
              <a:cs typeface="Overpass"/>
              <a:sym typeface="Overpass"/>
            </a:endParaRPr>
          </a:p>
        </p:txBody>
      </p:sp>
      <p:sp>
        <p:nvSpPr>
          <p:cNvPr id="921" name="Google Shape;921;p112"/>
          <p:cNvSpPr txBox="1"/>
          <p:nvPr/>
        </p:nvSpPr>
        <p:spPr>
          <a:xfrm>
            <a:off x="5956183" y="1233469"/>
            <a:ext cx="1211100" cy="50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Overpass"/>
                <a:ea typeface="Overpass"/>
                <a:cs typeface="Overpass"/>
                <a:sym typeface="Overpass"/>
              </a:rPr>
              <a:t>OpenShift release</a:t>
            </a:r>
            <a:endParaRPr b="1" sz="1700">
              <a:latin typeface="Overpass"/>
              <a:ea typeface="Overpass"/>
              <a:cs typeface="Overpass"/>
              <a:sym typeface="Overpass"/>
            </a:endParaRPr>
          </a:p>
        </p:txBody>
      </p:sp>
      <p:pic>
        <p:nvPicPr>
          <p:cNvPr id="922" name="Google Shape;922;p112"/>
          <p:cNvPicPr preferRelativeResize="0"/>
          <p:nvPr/>
        </p:nvPicPr>
        <p:blipFill>
          <a:blip r:embed="rId4">
            <a:alphaModFix/>
          </a:blip>
          <a:stretch>
            <a:fillRect/>
          </a:stretch>
        </p:blipFill>
        <p:spPr>
          <a:xfrm>
            <a:off x="2771863" y="1937015"/>
            <a:ext cx="542925" cy="542925"/>
          </a:xfrm>
          <a:prstGeom prst="rect">
            <a:avLst/>
          </a:prstGeom>
          <a:noFill/>
          <a:ln>
            <a:noFill/>
          </a:ln>
        </p:spPr>
      </p:pic>
      <p:pic>
        <p:nvPicPr>
          <p:cNvPr id="923" name="Google Shape;923;p112"/>
          <p:cNvPicPr preferRelativeResize="0"/>
          <p:nvPr/>
        </p:nvPicPr>
        <p:blipFill>
          <a:blip r:embed="rId5">
            <a:alphaModFix/>
          </a:blip>
          <a:stretch>
            <a:fillRect/>
          </a:stretch>
        </p:blipFill>
        <p:spPr>
          <a:xfrm>
            <a:off x="2127025" y="2255203"/>
            <a:ext cx="259340" cy="249915"/>
          </a:xfrm>
          <a:prstGeom prst="rect">
            <a:avLst/>
          </a:prstGeom>
          <a:noFill/>
          <a:ln>
            <a:noFill/>
          </a:ln>
        </p:spPr>
      </p:pic>
      <p:pic>
        <p:nvPicPr>
          <p:cNvPr id="924" name="Google Shape;924;p112"/>
          <p:cNvPicPr preferRelativeResize="0"/>
          <p:nvPr/>
        </p:nvPicPr>
        <p:blipFill>
          <a:blip r:embed="rId6">
            <a:alphaModFix/>
          </a:blip>
          <a:stretch>
            <a:fillRect/>
          </a:stretch>
        </p:blipFill>
        <p:spPr>
          <a:xfrm>
            <a:off x="1309796" y="2236578"/>
            <a:ext cx="200024" cy="287163"/>
          </a:xfrm>
          <a:prstGeom prst="rect">
            <a:avLst/>
          </a:prstGeom>
          <a:noFill/>
          <a:ln>
            <a:noFill/>
          </a:ln>
        </p:spPr>
      </p:pic>
      <p:pic>
        <p:nvPicPr>
          <p:cNvPr id="925" name="Google Shape;925;p112"/>
          <p:cNvPicPr preferRelativeResize="0"/>
          <p:nvPr/>
        </p:nvPicPr>
        <p:blipFill>
          <a:blip r:embed="rId7">
            <a:alphaModFix/>
          </a:blip>
          <a:stretch>
            <a:fillRect/>
          </a:stretch>
        </p:blipFill>
        <p:spPr>
          <a:xfrm>
            <a:off x="1678550" y="2223691"/>
            <a:ext cx="311855" cy="312938"/>
          </a:xfrm>
          <a:prstGeom prst="rect">
            <a:avLst/>
          </a:prstGeom>
          <a:noFill/>
          <a:ln>
            <a:noFill/>
          </a:ln>
        </p:spPr>
      </p:pic>
      <p:pic>
        <p:nvPicPr>
          <p:cNvPr id="926" name="Google Shape;926;p112"/>
          <p:cNvPicPr preferRelativeResize="0"/>
          <p:nvPr/>
        </p:nvPicPr>
        <p:blipFill>
          <a:blip r:embed="rId8">
            <a:alphaModFix/>
          </a:blip>
          <a:stretch>
            <a:fillRect/>
          </a:stretch>
        </p:blipFill>
        <p:spPr>
          <a:xfrm>
            <a:off x="2111353" y="1836132"/>
            <a:ext cx="279880" cy="349030"/>
          </a:xfrm>
          <a:prstGeom prst="rect">
            <a:avLst/>
          </a:prstGeom>
          <a:noFill/>
          <a:ln>
            <a:noFill/>
          </a:ln>
        </p:spPr>
      </p:pic>
      <p:pic>
        <p:nvPicPr>
          <p:cNvPr id="927" name="Google Shape;927;p112"/>
          <p:cNvPicPr preferRelativeResize="0"/>
          <p:nvPr/>
        </p:nvPicPr>
        <p:blipFill>
          <a:blip r:embed="rId9">
            <a:alphaModFix/>
          </a:blip>
          <a:stretch>
            <a:fillRect/>
          </a:stretch>
        </p:blipFill>
        <p:spPr>
          <a:xfrm>
            <a:off x="719377" y="2152035"/>
            <a:ext cx="456250" cy="456250"/>
          </a:xfrm>
          <a:prstGeom prst="rect">
            <a:avLst/>
          </a:prstGeom>
          <a:noFill/>
          <a:ln>
            <a:noFill/>
          </a:ln>
        </p:spPr>
      </p:pic>
      <p:pic>
        <p:nvPicPr>
          <p:cNvPr id="928" name="Google Shape;928;p112"/>
          <p:cNvPicPr preferRelativeResize="0"/>
          <p:nvPr/>
        </p:nvPicPr>
        <p:blipFill>
          <a:blip r:embed="rId10">
            <a:alphaModFix/>
          </a:blip>
          <a:stretch>
            <a:fillRect/>
          </a:stretch>
        </p:blipFill>
        <p:spPr>
          <a:xfrm>
            <a:off x="1716925" y="1867727"/>
            <a:ext cx="279874" cy="285840"/>
          </a:xfrm>
          <a:prstGeom prst="rect">
            <a:avLst/>
          </a:prstGeom>
          <a:noFill/>
          <a:ln>
            <a:noFill/>
          </a:ln>
        </p:spPr>
      </p:pic>
      <p:pic>
        <p:nvPicPr>
          <p:cNvPr id="929" name="Google Shape;929;p112"/>
          <p:cNvPicPr preferRelativeResize="0"/>
          <p:nvPr/>
        </p:nvPicPr>
        <p:blipFill rotWithShape="1">
          <a:blip r:embed="rId11">
            <a:alphaModFix/>
          </a:blip>
          <a:srcRect b="25826" l="0" r="0" t="21850"/>
          <a:stretch/>
        </p:blipFill>
        <p:spPr>
          <a:xfrm>
            <a:off x="155483" y="1914405"/>
            <a:ext cx="542925" cy="192483"/>
          </a:xfrm>
          <a:prstGeom prst="rect">
            <a:avLst/>
          </a:prstGeom>
          <a:noFill/>
          <a:ln>
            <a:noFill/>
          </a:ln>
        </p:spPr>
      </p:pic>
      <p:pic>
        <p:nvPicPr>
          <p:cNvPr id="930" name="Google Shape;930;p112"/>
          <p:cNvPicPr preferRelativeResize="0"/>
          <p:nvPr/>
        </p:nvPicPr>
        <p:blipFill>
          <a:blip r:embed="rId12">
            <a:alphaModFix/>
          </a:blip>
          <a:stretch>
            <a:fillRect/>
          </a:stretch>
        </p:blipFill>
        <p:spPr>
          <a:xfrm>
            <a:off x="1272814" y="1873881"/>
            <a:ext cx="259350" cy="273532"/>
          </a:xfrm>
          <a:prstGeom prst="rect">
            <a:avLst/>
          </a:prstGeom>
          <a:noFill/>
          <a:ln>
            <a:noFill/>
          </a:ln>
        </p:spPr>
      </p:pic>
      <p:pic>
        <p:nvPicPr>
          <p:cNvPr id="931" name="Google Shape;931;p112"/>
          <p:cNvPicPr preferRelativeResize="0"/>
          <p:nvPr/>
        </p:nvPicPr>
        <p:blipFill>
          <a:blip r:embed="rId13">
            <a:alphaModFix/>
          </a:blip>
          <a:stretch>
            <a:fillRect/>
          </a:stretch>
        </p:blipFill>
        <p:spPr>
          <a:xfrm>
            <a:off x="6757363" y="2044672"/>
            <a:ext cx="304316" cy="421411"/>
          </a:xfrm>
          <a:prstGeom prst="rect">
            <a:avLst/>
          </a:prstGeom>
          <a:noFill/>
          <a:ln>
            <a:noFill/>
          </a:ln>
        </p:spPr>
      </p:pic>
      <p:pic>
        <p:nvPicPr>
          <p:cNvPr id="932" name="Google Shape;932;p112"/>
          <p:cNvPicPr preferRelativeResize="0"/>
          <p:nvPr/>
        </p:nvPicPr>
        <p:blipFill>
          <a:blip r:embed="rId14">
            <a:alphaModFix/>
          </a:blip>
          <a:stretch>
            <a:fillRect/>
          </a:stretch>
        </p:blipFill>
        <p:spPr>
          <a:xfrm>
            <a:off x="324132" y="2206092"/>
            <a:ext cx="279874" cy="348136"/>
          </a:xfrm>
          <a:prstGeom prst="rect">
            <a:avLst/>
          </a:prstGeom>
          <a:noFill/>
          <a:ln>
            <a:noFill/>
          </a:ln>
        </p:spPr>
      </p:pic>
      <p:pic>
        <p:nvPicPr>
          <p:cNvPr id="933" name="Google Shape;933;p112"/>
          <p:cNvPicPr preferRelativeResize="0"/>
          <p:nvPr/>
        </p:nvPicPr>
        <p:blipFill>
          <a:blip r:embed="rId15">
            <a:alphaModFix/>
          </a:blip>
          <a:stretch>
            <a:fillRect/>
          </a:stretch>
        </p:blipFill>
        <p:spPr>
          <a:xfrm>
            <a:off x="796501" y="1864622"/>
            <a:ext cx="311850" cy="292050"/>
          </a:xfrm>
          <a:prstGeom prst="rect">
            <a:avLst/>
          </a:prstGeom>
          <a:noFill/>
          <a:ln>
            <a:noFill/>
          </a:ln>
        </p:spPr>
      </p:pic>
      <p:sp>
        <p:nvSpPr>
          <p:cNvPr id="934" name="Google Shape;934;p112"/>
          <p:cNvSpPr txBox="1"/>
          <p:nvPr/>
        </p:nvSpPr>
        <p:spPr>
          <a:xfrm>
            <a:off x="2424534" y="1973450"/>
            <a:ext cx="3120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Overpass"/>
                <a:ea typeface="Overpass"/>
                <a:cs typeface="Overpass"/>
                <a:sym typeface="Overpass"/>
              </a:rPr>
              <a:t>...</a:t>
            </a:r>
            <a:endParaRPr sz="1400">
              <a:latin typeface="Overpass"/>
              <a:ea typeface="Overpass"/>
              <a:cs typeface="Overpass"/>
              <a:sym typeface="Overpass"/>
            </a:endParaRPr>
          </a:p>
        </p:txBody>
      </p:sp>
      <p:sp>
        <p:nvSpPr>
          <p:cNvPr id="935" name="Google Shape;935;p112"/>
          <p:cNvSpPr/>
          <p:nvPr/>
        </p:nvSpPr>
        <p:spPr>
          <a:xfrm>
            <a:off x="3736453" y="1218769"/>
            <a:ext cx="259500" cy="15747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6" name="Google Shape;936;p112"/>
          <p:cNvSpPr/>
          <p:nvPr/>
        </p:nvSpPr>
        <p:spPr>
          <a:xfrm>
            <a:off x="5537194" y="1218769"/>
            <a:ext cx="259500" cy="15747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937" name="Google Shape;937;p112"/>
          <p:cNvCxnSpPr/>
          <p:nvPr/>
        </p:nvCxnSpPr>
        <p:spPr>
          <a:xfrm>
            <a:off x="4265100" y="2003859"/>
            <a:ext cx="992700" cy="0"/>
          </a:xfrm>
          <a:prstGeom prst="straightConnector1">
            <a:avLst/>
          </a:prstGeom>
          <a:noFill/>
          <a:ln cap="flat" cmpd="sng" w="38100">
            <a:solidFill>
              <a:srgbClr val="000000"/>
            </a:solidFill>
            <a:prstDash val="solid"/>
            <a:round/>
            <a:headEnd len="med" w="med" type="none"/>
            <a:tailEnd len="med" w="med" type="triangle"/>
          </a:ln>
        </p:spPr>
      </p:cxnSp>
      <p:sp>
        <p:nvSpPr>
          <p:cNvPr id="938" name="Google Shape;938;p112"/>
          <p:cNvSpPr txBox="1"/>
          <p:nvPr/>
        </p:nvSpPr>
        <p:spPr>
          <a:xfrm>
            <a:off x="4061959" y="1273466"/>
            <a:ext cx="1413000" cy="6051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 sz="1400">
                <a:latin typeface="Overpass"/>
                <a:ea typeface="Overpass"/>
                <a:cs typeface="Overpass"/>
                <a:sym typeface="Overpass"/>
              </a:rPr>
              <a:t>Production Ready</a:t>
            </a:r>
            <a:endParaRPr sz="1400">
              <a:latin typeface="Overpass Light"/>
              <a:ea typeface="Overpass Light"/>
              <a:cs typeface="Overpass Light"/>
              <a:sym typeface="Overpass Light"/>
            </a:endParaRPr>
          </a:p>
        </p:txBody>
      </p:sp>
      <p:sp>
        <p:nvSpPr>
          <p:cNvPr id="939" name="Google Shape;939;p112"/>
          <p:cNvSpPr/>
          <p:nvPr/>
        </p:nvSpPr>
        <p:spPr>
          <a:xfrm>
            <a:off x="56" y="2945663"/>
            <a:ext cx="9144000" cy="1672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0" name="Google Shape;940;p112"/>
          <p:cNvSpPr txBox="1"/>
          <p:nvPr/>
        </p:nvSpPr>
        <p:spPr>
          <a:xfrm>
            <a:off x="1623350" y="2988425"/>
            <a:ext cx="6212100" cy="1586700"/>
          </a:xfrm>
          <a:prstGeom prst="rect">
            <a:avLst/>
          </a:prstGeom>
          <a:noFill/>
          <a:ln>
            <a:noFill/>
          </a:ln>
        </p:spPr>
        <p:txBody>
          <a:bodyPr anchorCtr="0" anchor="t" bIns="91425" lIns="91425" spcFirstLastPara="1" rIns="91425" wrap="square" tIns="91425">
            <a:noAutofit/>
          </a:bodyPr>
          <a:lstStyle/>
          <a:p>
            <a:pPr indent="-273050" lvl="0" marL="342900" rtl="0" algn="l">
              <a:lnSpc>
                <a:spcPct val="115000"/>
              </a:lnSpc>
              <a:spcBef>
                <a:spcPts val="0"/>
              </a:spcBef>
              <a:spcAft>
                <a:spcPts val="0"/>
              </a:spcAft>
              <a:buClr>
                <a:srgbClr val="FFFFFF"/>
              </a:buClr>
              <a:buSzPts val="1700"/>
              <a:buFont typeface="Overpass"/>
              <a:buChar char="●"/>
            </a:pPr>
            <a:r>
              <a:rPr lang="en" sz="1700">
                <a:solidFill>
                  <a:srgbClr val="FFFFFF"/>
                </a:solidFill>
                <a:latin typeface="Overpass"/>
                <a:ea typeface="Overpass"/>
                <a:cs typeface="Overpass"/>
                <a:sym typeface="Overpass"/>
              </a:rPr>
              <a:t>Hundreds of defect and performance fixes</a:t>
            </a:r>
            <a:endParaRPr sz="1700">
              <a:solidFill>
                <a:srgbClr val="FFFFFF"/>
              </a:solidFill>
              <a:latin typeface="Overpass"/>
              <a:ea typeface="Overpass"/>
              <a:cs typeface="Overpass"/>
              <a:sym typeface="Overpass"/>
            </a:endParaRPr>
          </a:p>
          <a:p>
            <a:pPr indent="-273050" lvl="0" marL="342900" rtl="0" algn="l">
              <a:lnSpc>
                <a:spcPct val="115000"/>
              </a:lnSpc>
              <a:spcBef>
                <a:spcPts val="0"/>
              </a:spcBef>
              <a:spcAft>
                <a:spcPts val="0"/>
              </a:spcAft>
              <a:buClr>
                <a:srgbClr val="FFFFFF"/>
              </a:buClr>
              <a:buSzPts val="1700"/>
              <a:buFont typeface="Overpass"/>
              <a:buChar char="●"/>
            </a:pPr>
            <a:r>
              <a:rPr lang="en" sz="1700">
                <a:solidFill>
                  <a:srgbClr val="FFFFFF"/>
                </a:solidFill>
                <a:latin typeface="Overpass"/>
                <a:ea typeface="Overpass"/>
                <a:cs typeface="Overpass"/>
                <a:sym typeface="Overpass"/>
              </a:rPr>
              <a:t>200+ validated integrations</a:t>
            </a:r>
            <a:endParaRPr sz="1700">
              <a:solidFill>
                <a:srgbClr val="FFFFFF"/>
              </a:solidFill>
              <a:latin typeface="Overpass"/>
              <a:ea typeface="Overpass"/>
              <a:cs typeface="Overpass"/>
              <a:sym typeface="Overpass"/>
            </a:endParaRPr>
          </a:p>
          <a:p>
            <a:pPr indent="-273050" lvl="0" marL="342900" rtl="0" algn="l">
              <a:lnSpc>
                <a:spcPct val="115000"/>
              </a:lnSpc>
              <a:spcBef>
                <a:spcPts val="0"/>
              </a:spcBef>
              <a:spcAft>
                <a:spcPts val="0"/>
              </a:spcAft>
              <a:buClr>
                <a:srgbClr val="FFFFFF"/>
              </a:buClr>
              <a:buSzPts val="1700"/>
              <a:buFont typeface="Overpass"/>
              <a:buChar char="●"/>
            </a:pPr>
            <a:r>
              <a:rPr lang="en" sz="1700">
                <a:solidFill>
                  <a:srgbClr val="FFFFFF"/>
                </a:solidFill>
                <a:latin typeface="Overpass"/>
                <a:ea typeface="Overpass"/>
                <a:cs typeface="Overpass"/>
                <a:sym typeface="Overpass"/>
              </a:rPr>
              <a:t>Certified container ecosystem</a:t>
            </a:r>
            <a:endParaRPr sz="1700">
              <a:solidFill>
                <a:srgbClr val="FFFFFF"/>
              </a:solidFill>
              <a:latin typeface="Overpass"/>
              <a:ea typeface="Overpass"/>
              <a:cs typeface="Overpass"/>
              <a:sym typeface="Overpass"/>
            </a:endParaRPr>
          </a:p>
          <a:p>
            <a:pPr indent="-273050" lvl="0" marL="342900" rtl="0" algn="l">
              <a:lnSpc>
                <a:spcPct val="115000"/>
              </a:lnSpc>
              <a:spcBef>
                <a:spcPts val="0"/>
              </a:spcBef>
              <a:spcAft>
                <a:spcPts val="0"/>
              </a:spcAft>
              <a:buClr>
                <a:srgbClr val="FFFFFF"/>
              </a:buClr>
              <a:buSzPts val="1700"/>
              <a:buFont typeface="Overpass"/>
              <a:buChar char="●"/>
            </a:pPr>
            <a:r>
              <a:rPr lang="en" sz="1700">
                <a:solidFill>
                  <a:srgbClr val="FFFFFF"/>
                </a:solidFill>
                <a:latin typeface="Overpass"/>
                <a:ea typeface="Overpass"/>
                <a:cs typeface="Overpass"/>
                <a:sym typeface="Overpass"/>
              </a:rPr>
              <a:t>9-year enterprise life-cycle management</a:t>
            </a:r>
            <a:endParaRPr sz="1700">
              <a:solidFill>
                <a:srgbClr val="FFFFFF"/>
              </a:solidFill>
              <a:latin typeface="Overpass"/>
              <a:ea typeface="Overpass"/>
              <a:cs typeface="Overpass"/>
              <a:sym typeface="Overpass"/>
            </a:endParaRPr>
          </a:p>
          <a:p>
            <a:pPr indent="-273050" lvl="0" marL="342900" rtl="0" algn="l">
              <a:lnSpc>
                <a:spcPct val="115000"/>
              </a:lnSpc>
              <a:spcBef>
                <a:spcPts val="0"/>
              </a:spcBef>
              <a:spcAft>
                <a:spcPts val="0"/>
              </a:spcAft>
              <a:buClr>
                <a:srgbClr val="FFFFFF"/>
              </a:buClr>
              <a:buSzPts val="1700"/>
              <a:buFont typeface="Overpass"/>
              <a:buChar char="●"/>
            </a:pPr>
            <a:r>
              <a:rPr lang="en" sz="1700">
                <a:solidFill>
                  <a:srgbClr val="FFFFFF"/>
                </a:solidFill>
                <a:latin typeface="Overpass"/>
                <a:ea typeface="Overpass"/>
                <a:cs typeface="Overpass"/>
                <a:sym typeface="Overpass"/>
              </a:rPr>
              <a:t>Red Hat is a leading Kubernetes contributor since day 1</a:t>
            </a:r>
            <a:endParaRPr sz="1700">
              <a:solidFill>
                <a:srgbClr val="FFFFFF"/>
              </a:solidFill>
              <a:latin typeface="Overpass"/>
              <a:ea typeface="Overpass"/>
              <a:cs typeface="Overpass"/>
              <a:sym typeface="Overpas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113"/>
          <p:cNvSpPr txBox="1"/>
          <p:nvPr>
            <p:ph type="title"/>
          </p:nvPr>
        </p:nvSpPr>
        <p:spPr>
          <a:xfrm>
            <a:off x="1009650" y="404700"/>
            <a:ext cx="7434300" cy="7257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900">
                <a:solidFill>
                  <a:schemeClr val="dk1"/>
                </a:solidFill>
              </a:rPr>
              <a:t>OpenShift 4 - A smarter Kubernetes platform</a:t>
            </a:r>
            <a:endParaRPr sz="2900"/>
          </a:p>
          <a:p>
            <a:pPr indent="0" lvl="0" marL="0" rtl="0" algn="ctr">
              <a:lnSpc>
                <a:spcPct val="115000"/>
              </a:lnSpc>
              <a:spcBef>
                <a:spcPts val="0"/>
              </a:spcBef>
              <a:spcAft>
                <a:spcPts val="0"/>
              </a:spcAft>
              <a:buNone/>
            </a:pPr>
            <a:r>
              <a:t/>
            </a:r>
            <a:endParaRPr/>
          </a:p>
        </p:txBody>
      </p:sp>
      <p:sp>
        <p:nvSpPr>
          <p:cNvPr id="946" name="Google Shape;946;p113"/>
          <p:cNvSpPr txBox="1"/>
          <p:nvPr/>
        </p:nvSpPr>
        <p:spPr>
          <a:xfrm>
            <a:off x="5000150" y="1519725"/>
            <a:ext cx="3671400" cy="319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Overpass"/>
                <a:ea typeface="Overpass"/>
                <a:cs typeface="Overpass"/>
                <a:sym typeface="Overpass"/>
              </a:rPr>
              <a:t>Automated, full-stack installation</a:t>
            </a:r>
            <a:r>
              <a:rPr lang="en">
                <a:solidFill>
                  <a:schemeClr val="dk1"/>
                </a:solidFill>
                <a:latin typeface="Overpass"/>
                <a:ea typeface="Overpass"/>
                <a:cs typeface="Overpass"/>
                <a:sym typeface="Overpass"/>
              </a:rPr>
              <a:t> from the container host to application services</a:t>
            </a:r>
            <a:endParaRPr>
              <a:solidFill>
                <a:schemeClr val="dk1"/>
              </a:solidFill>
              <a:latin typeface="Overpass"/>
              <a:ea typeface="Overpass"/>
              <a:cs typeface="Overpass"/>
              <a:sym typeface="Overpass"/>
            </a:endParaRPr>
          </a:p>
          <a:p>
            <a:pPr indent="0" lvl="0" marL="0" marR="0" rtl="0" algn="l">
              <a:lnSpc>
                <a:spcPct val="115000"/>
              </a:lnSpc>
              <a:spcBef>
                <a:spcPts val="800"/>
              </a:spcBef>
              <a:spcAft>
                <a:spcPts val="0"/>
              </a:spcAft>
              <a:buNone/>
            </a:pPr>
            <a:r>
              <a:rPr b="1" lang="en">
                <a:solidFill>
                  <a:schemeClr val="dk1"/>
                </a:solidFill>
                <a:latin typeface="Overpass"/>
                <a:ea typeface="Overpass"/>
                <a:cs typeface="Overpass"/>
                <a:sym typeface="Overpass"/>
              </a:rPr>
              <a:t>Seamless Kubernetes deployment </a:t>
            </a:r>
            <a:r>
              <a:rPr lang="en">
                <a:solidFill>
                  <a:schemeClr val="dk1"/>
                </a:solidFill>
                <a:latin typeface="Overpass"/>
                <a:ea typeface="Overpass"/>
                <a:cs typeface="Overpass"/>
                <a:sym typeface="Overpass"/>
              </a:rPr>
              <a:t>to any cloud or on-premises environment</a:t>
            </a:r>
            <a:endParaRPr>
              <a:solidFill>
                <a:schemeClr val="dk1"/>
              </a:solidFill>
              <a:latin typeface="Overpass"/>
              <a:ea typeface="Overpass"/>
              <a:cs typeface="Overpass"/>
              <a:sym typeface="Overpass"/>
            </a:endParaRPr>
          </a:p>
          <a:p>
            <a:pPr indent="0" lvl="0" marL="0" rtl="0" algn="l">
              <a:lnSpc>
                <a:spcPct val="115000"/>
              </a:lnSpc>
              <a:spcBef>
                <a:spcPts val="800"/>
              </a:spcBef>
              <a:spcAft>
                <a:spcPts val="0"/>
              </a:spcAft>
              <a:buNone/>
            </a:pPr>
            <a:r>
              <a:rPr b="1" lang="en">
                <a:solidFill>
                  <a:schemeClr val="dk1"/>
                </a:solidFill>
                <a:latin typeface="Overpass"/>
                <a:ea typeface="Overpass"/>
                <a:cs typeface="Overpass"/>
                <a:sym typeface="Overpass"/>
              </a:rPr>
              <a:t>Autoscaling</a:t>
            </a:r>
            <a:r>
              <a:rPr lang="en">
                <a:solidFill>
                  <a:schemeClr val="dk1"/>
                </a:solidFill>
                <a:latin typeface="Overpass"/>
                <a:ea typeface="Overpass"/>
                <a:cs typeface="Overpass"/>
                <a:sym typeface="Overpass"/>
              </a:rPr>
              <a:t> of cloud resources</a:t>
            </a:r>
            <a:endParaRPr>
              <a:solidFill>
                <a:schemeClr val="dk1"/>
              </a:solidFill>
              <a:latin typeface="Overpass"/>
              <a:ea typeface="Overpass"/>
              <a:cs typeface="Overpass"/>
              <a:sym typeface="Overpass"/>
            </a:endParaRPr>
          </a:p>
          <a:p>
            <a:pPr indent="0" lvl="0" marL="0" rtl="0" algn="l">
              <a:lnSpc>
                <a:spcPct val="115000"/>
              </a:lnSpc>
              <a:spcBef>
                <a:spcPts val="800"/>
              </a:spcBef>
              <a:spcAft>
                <a:spcPts val="0"/>
              </a:spcAft>
              <a:buNone/>
            </a:pPr>
            <a:r>
              <a:rPr b="1" lang="en">
                <a:solidFill>
                  <a:schemeClr val="dk1"/>
                </a:solidFill>
                <a:latin typeface="Overpass"/>
                <a:ea typeface="Overpass"/>
                <a:cs typeface="Overpass"/>
                <a:sym typeface="Overpass"/>
              </a:rPr>
              <a:t>One-click updates </a:t>
            </a:r>
            <a:r>
              <a:rPr lang="en">
                <a:solidFill>
                  <a:schemeClr val="dk1"/>
                </a:solidFill>
                <a:latin typeface="Overpass"/>
                <a:ea typeface="Overpass"/>
                <a:cs typeface="Overpass"/>
                <a:sym typeface="Overpass"/>
              </a:rPr>
              <a:t>for platform, services, and applications</a:t>
            </a:r>
            <a:endParaRPr>
              <a:solidFill>
                <a:schemeClr val="dk1"/>
              </a:solidFill>
              <a:latin typeface="Overpass"/>
              <a:ea typeface="Overpass"/>
              <a:cs typeface="Overpass"/>
              <a:sym typeface="Overpass"/>
            </a:endParaRPr>
          </a:p>
          <a:p>
            <a:pPr indent="0" lvl="0" marL="0" rtl="0" algn="l">
              <a:lnSpc>
                <a:spcPct val="115000"/>
              </a:lnSpc>
              <a:spcBef>
                <a:spcPts val="800"/>
              </a:spcBef>
              <a:spcAft>
                <a:spcPts val="800"/>
              </a:spcAft>
              <a:buNone/>
            </a:pPr>
            <a:r>
              <a:t/>
            </a:r>
            <a:endParaRPr sz="1700">
              <a:solidFill>
                <a:schemeClr val="dk1"/>
              </a:solidFill>
              <a:latin typeface="Overpass"/>
              <a:ea typeface="Overpass"/>
              <a:cs typeface="Overpass"/>
              <a:sym typeface="Overpass"/>
            </a:endParaRPr>
          </a:p>
        </p:txBody>
      </p:sp>
      <p:pic>
        <p:nvPicPr>
          <p:cNvPr id="947" name="Google Shape;947;p113"/>
          <p:cNvPicPr preferRelativeResize="0"/>
          <p:nvPr/>
        </p:nvPicPr>
        <p:blipFill>
          <a:blip r:embed="rId3">
            <a:alphaModFix/>
          </a:blip>
          <a:stretch>
            <a:fillRect/>
          </a:stretch>
        </p:blipFill>
        <p:spPr>
          <a:xfrm>
            <a:off x="255150" y="1214925"/>
            <a:ext cx="4533433" cy="3196198"/>
          </a:xfrm>
          <a:prstGeom prst="rect">
            <a:avLst/>
          </a:prstGeom>
          <a:noFill/>
          <a:ln>
            <a:noFill/>
          </a:ln>
        </p:spPr>
      </p:pic>
      <p:pic>
        <p:nvPicPr>
          <p:cNvPr id="948" name="Google Shape;948;p113"/>
          <p:cNvPicPr preferRelativeResize="0"/>
          <p:nvPr/>
        </p:nvPicPr>
        <p:blipFill>
          <a:blip r:embed="rId4">
            <a:alphaModFix/>
          </a:blip>
          <a:stretch>
            <a:fillRect/>
          </a:stretch>
        </p:blipFill>
        <p:spPr>
          <a:xfrm>
            <a:off x="3937600" y="2482992"/>
            <a:ext cx="488100" cy="66007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114"/>
          <p:cNvSpPr/>
          <p:nvPr/>
        </p:nvSpPr>
        <p:spPr>
          <a:xfrm>
            <a:off x="5266425" y="1439575"/>
            <a:ext cx="2467500" cy="3368400"/>
          </a:xfrm>
          <a:prstGeom prst="rect">
            <a:avLst/>
          </a:prstGeom>
          <a:solidFill>
            <a:srgbClr val="A30000"/>
          </a:solidFill>
          <a:ln cap="flat" cmpd="sng" w="28575">
            <a:solidFill>
              <a:srgbClr val="A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14"/>
          <p:cNvSpPr/>
          <p:nvPr/>
        </p:nvSpPr>
        <p:spPr>
          <a:xfrm>
            <a:off x="5372450" y="3327650"/>
            <a:ext cx="2255400" cy="1120800"/>
          </a:xfrm>
          <a:prstGeom prst="rect">
            <a:avLst/>
          </a:prstGeom>
          <a:solidFill>
            <a:srgbClr val="C5000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OPERATING SYSTEM</a:t>
            </a:r>
            <a:endParaRPr>
              <a:solidFill>
                <a:srgbClr val="FFFFFF"/>
              </a:solidFill>
              <a:latin typeface="Overpass"/>
              <a:ea typeface="Overpass"/>
              <a:cs typeface="Overpass"/>
              <a:sym typeface="Overpass"/>
            </a:endParaRPr>
          </a:p>
        </p:txBody>
      </p:sp>
      <p:sp>
        <p:nvSpPr>
          <p:cNvPr id="955" name="Google Shape;955;p114"/>
          <p:cNvSpPr/>
          <p:nvPr/>
        </p:nvSpPr>
        <p:spPr>
          <a:xfrm>
            <a:off x="1410060" y="2946650"/>
            <a:ext cx="2255400" cy="1366500"/>
          </a:xfrm>
          <a:prstGeom prst="rect">
            <a:avLst/>
          </a:prstGeom>
          <a:solidFill>
            <a:srgbClr val="C5000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OPERATING SYSTEM</a:t>
            </a:r>
            <a:endParaRPr>
              <a:solidFill>
                <a:srgbClr val="FFFFFF"/>
              </a:solidFill>
              <a:latin typeface="Overpass"/>
              <a:ea typeface="Overpass"/>
              <a:cs typeface="Overpass"/>
              <a:sym typeface="Overpass"/>
            </a:endParaRPr>
          </a:p>
        </p:txBody>
      </p:sp>
      <p:sp>
        <p:nvSpPr>
          <p:cNvPr id="956" name="Google Shape;956;p114"/>
          <p:cNvSpPr/>
          <p:nvPr/>
        </p:nvSpPr>
        <p:spPr>
          <a:xfrm>
            <a:off x="1410060" y="1419350"/>
            <a:ext cx="2255400" cy="1366500"/>
          </a:xfrm>
          <a:prstGeom prst="rect">
            <a:avLst/>
          </a:prstGeom>
          <a:solidFill>
            <a:srgbClr val="0084D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OPENSHIFT PLATFORM</a:t>
            </a:r>
            <a:endParaRPr>
              <a:solidFill>
                <a:srgbClr val="FFFFFF"/>
              </a:solidFill>
              <a:latin typeface="Overpass"/>
              <a:ea typeface="Overpass"/>
              <a:cs typeface="Overpass"/>
              <a:sym typeface="Overpass"/>
            </a:endParaRPr>
          </a:p>
        </p:txBody>
      </p:sp>
      <p:pic>
        <p:nvPicPr>
          <p:cNvPr id="957" name="Google Shape;957;p114"/>
          <p:cNvPicPr preferRelativeResize="0"/>
          <p:nvPr/>
        </p:nvPicPr>
        <p:blipFill>
          <a:blip r:embed="rId3">
            <a:alphaModFix/>
          </a:blip>
          <a:stretch>
            <a:fillRect/>
          </a:stretch>
        </p:blipFill>
        <p:spPr>
          <a:xfrm>
            <a:off x="2200162" y="1887150"/>
            <a:ext cx="675225" cy="675225"/>
          </a:xfrm>
          <a:prstGeom prst="rect">
            <a:avLst/>
          </a:prstGeom>
          <a:noFill/>
          <a:ln>
            <a:noFill/>
          </a:ln>
        </p:spPr>
      </p:pic>
      <p:sp>
        <p:nvSpPr>
          <p:cNvPr id="958" name="Google Shape;958;p114"/>
          <p:cNvSpPr/>
          <p:nvPr/>
        </p:nvSpPr>
        <p:spPr>
          <a:xfrm>
            <a:off x="5372460" y="1571750"/>
            <a:ext cx="2255400" cy="1366500"/>
          </a:xfrm>
          <a:prstGeom prst="rect">
            <a:avLst/>
          </a:prstGeom>
          <a:solidFill>
            <a:srgbClr val="C5000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OPENSHIFT PLATFORM</a:t>
            </a:r>
            <a:endParaRPr>
              <a:solidFill>
                <a:srgbClr val="FFFFFF"/>
              </a:solidFill>
              <a:latin typeface="Overpass"/>
              <a:ea typeface="Overpass"/>
              <a:cs typeface="Overpass"/>
              <a:sym typeface="Overpass"/>
            </a:endParaRPr>
          </a:p>
        </p:txBody>
      </p:sp>
      <p:pic>
        <p:nvPicPr>
          <p:cNvPr id="959" name="Google Shape;959;p114"/>
          <p:cNvPicPr preferRelativeResize="0"/>
          <p:nvPr/>
        </p:nvPicPr>
        <p:blipFill>
          <a:blip r:embed="rId3">
            <a:alphaModFix/>
          </a:blip>
          <a:stretch>
            <a:fillRect/>
          </a:stretch>
        </p:blipFill>
        <p:spPr>
          <a:xfrm>
            <a:off x="6162562" y="2039550"/>
            <a:ext cx="675225" cy="675225"/>
          </a:xfrm>
          <a:prstGeom prst="rect">
            <a:avLst/>
          </a:prstGeom>
          <a:noFill/>
          <a:ln>
            <a:noFill/>
          </a:ln>
        </p:spPr>
      </p:pic>
      <p:pic>
        <p:nvPicPr>
          <p:cNvPr id="960" name="Google Shape;960;p114"/>
          <p:cNvPicPr preferRelativeResize="0"/>
          <p:nvPr/>
        </p:nvPicPr>
        <p:blipFill>
          <a:blip r:embed="rId4">
            <a:alphaModFix/>
          </a:blip>
          <a:stretch>
            <a:fillRect/>
          </a:stretch>
        </p:blipFill>
        <p:spPr>
          <a:xfrm rot="-2700060">
            <a:off x="6751486" y="2925444"/>
            <a:ext cx="406562" cy="406562"/>
          </a:xfrm>
          <a:prstGeom prst="rect">
            <a:avLst/>
          </a:prstGeom>
          <a:noFill/>
          <a:ln>
            <a:noFill/>
          </a:ln>
        </p:spPr>
      </p:pic>
      <p:pic>
        <p:nvPicPr>
          <p:cNvPr id="961" name="Google Shape;961;p114"/>
          <p:cNvPicPr preferRelativeResize="0"/>
          <p:nvPr/>
        </p:nvPicPr>
        <p:blipFill>
          <a:blip r:embed="rId4">
            <a:alphaModFix/>
          </a:blip>
          <a:stretch>
            <a:fillRect/>
          </a:stretch>
        </p:blipFill>
        <p:spPr>
          <a:xfrm rot="-2700060">
            <a:off x="6317206" y="2925444"/>
            <a:ext cx="406562" cy="406562"/>
          </a:xfrm>
          <a:prstGeom prst="rect">
            <a:avLst/>
          </a:prstGeom>
          <a:noFill/>
          <a:ln>
            <a:noFill/>
          </a:ln>
        </p:spPr>
      </p:pic>
      <p:pic>
        <p:nvPicPr>
          <p:cNvPr id="962" name="Google Shape;962;p114"/>
          <p:cNvPicPr preferRelativeResize="0"/>
          <p:nvPr/>
        </p:nvPicPr>
        <p:blipFill>
          <a:blip r:embed="rId4">
            <a:alphaModFix/>
          </a:blip>
          <a:stretch>
            <a:fillRect/>
          </a:stretch>
        </p:blipFill>
        <p:spPr>
          <a:xfrm rot="-2700060">
            <a:off x="5882927" y="2925444"/>
            <a:ext cx="406562" cy="406562"/>
          </a:xfrm>
          <a:prstGeom prst="rect">
            <a:avLst/>
          </a:prstGeom>
          <a:noFill/>
          <a:ln>
            <a:noFill/>
          </a:ln>
        </p:spPr>
      </p:pic>
      <p:sp>
        <p:nvSpPr>
          <p:cNvPr id="963" name="Google Shape;963;p114"/>
          <p:cNvSpPr txBox="1"/>
          <p:nvPr/>
        </p:nvSpPr>
        <p:spPr>
          <a:xfrm>
            <a:off x="5442675" y="1050475"/>
            <a:ext cx="2185200" cy="51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C5000B"/>
                </a:solidFill>
                <a:latin typeface="Overpass SemiBold"/>
                <a:ea typeface="Overpass SemiBold"/>
                <a:cs typeface="Overpass SemiBold"/>
                <a:sym typeface="Overpass SemiBold"/>
              </a:rPr>
              <a:t>OPENSHIFT 4 (only)</a:t>
            </a:r>
            <a:endParaRPr>
              <a:solidFill>
                <a:srgbClr val="C5000B"/>
              </a:solidFill>
              <a:latin typeface="Overpass SemiBold"/>
              <a:ea typeface="Overpass SemiBold"/>
              <a:cs typeface="Overpass SemiBold"/>
              <a:sym typeface="Overpass SemiBold"/>
            </a:endParaRPr>
          </a:p>
        </p:txBody>
      </p:sp>
      <p:sp>
        <p:nvSpPr>
          <p:cNvPr id="964" name="Google Shape;964;p114"/>
          <p:cNvSpPr txBox="1"/>
          <p:nvPr/>
        </p:nvSpPr>
        <p:spPr>
          <a:xfrm>
            <a:off x="1782001" y="1050475"/>
            <a:ext cx="1712100" cy="51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SemiBold"/>
                <a:ea typeface="Overpass SemiBold"/>
                <a:cs typeface="Overpass SemiBold"/>
                <a:sym typeface="Overpass SemiBold"/>
              </a:rPr>
              <a:t>OPENSHIFT 3 &amp; 4</a:t>
            </a:r>
            <a:endParaRPr>
              <a:latin typeface="Overpass SemiBold"/>
              <a:ea typeface="Overpass SemiBold"/>
              <a:cs typeface="Overpass SemiBold"/>
              <a:sym typeface="Overpass SemiBold"/>
            </a:endParaRPr>
          </a:p>
        </p:txBody>
      </p:sp>
      <p:pic>
        <p:nvPicPr>
          <p:cNvPr id="965" name="Google Shape;965;p114"/>
          <p:cNvPicPr preferRelativeResize="0"/>
          <p:nvPr/>
        </p:nvPicPr>
        <p:blipFill rotWithShape="1">
          <a:blip r:embed="rId5">
            <a:alphaModFix/>
          </a:blip>
          <a:srcRect b="36201" l="622" r="622" t="15127"/>
          <a:stretch/>
        </p:blipFill>
        <p:spPr>
          <a:xfrm>
            <a:off x="5266400" y="4465550"/>
            <a:ext cx="2467500" cy="342300"/>
          </a:xfrm>
          <a:prstGeom prst="rect">
            <a:avLst/>
          </a:prstGeom>
          <a:noFill/>
          <a:ln>
            <a:noFill/>
          </a:ln>
        </p:spPr>
      </p:pic>
      <p:sp>
        <p:nvSpPr>
          <p:cNvPr id="966" name="Google Shape;966;p114"/>
          <p:cNvSpPr txBox="1"/>
          <p:nvPr/>
        </p:nvSpPr>
        <p:spPr>
          <a:xfrm>
            <a:off x="1410050" y="4790734"/>
            <a:ext cx="2255400" cy="19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Overpass"/>
                <a:ea typeface="Overpass"/>
                <a:cs typeface="Overpass"/>
                <a:sym typeface="Overpass"/>
              </a:rPr>
              <a:t>INFRASTRUCTURE</a:t>
            </a:r>
            <a:endParaRPr>
              <a:solidFill>
                <a:srgbClr val="666666"/>
              </a:solidFill>
              <a:latin typeface="Overpass"/>
              <a:ea typeface="Overpass"/>
              <a:cs typeface="Overpass"/>
              <a:sym typeface="Overpass"/>
            </a:endParaRPr>
          </a:p>
        </p:txBody>
      </p:sp>
      <p:pic>
        <p:nvPicPr>
          <p:cNvPr id="967" name="Google Shape;967;p114"/>
          <p:cNvPicPr preferRelativeResize="0"/>
          <p:nvPr/>
        </p:nvPicPr>
        <p:blipFill rotWithShape="1">
          <a:blip r:embed="rId5">
            <a:alphaModFix/>
          </a:blip>
          <a:srcRect b="36201" l="622" r="622" t="15127"/>
          <a:stretch/>
        </p:blipFill>
        <p:spPr>
          <a:xfrm>
            <a:off x="1157959" y="4448434"/>
            <a:ext cx="2778900" cy="342300"/>
          </a:xfrm>
          <a:prstGeom prst="rect">
            <a:avLst/>
          </a:prstGeom>
          <a:noFill/>
          <a:ln>
            <a:noFill/>
          </a:ln>
          <a:effectLst>
            <a:outerShdw blurRad="57150" rotWithShape="0" algn="bl" dir="5400000" dist="19050">
              <a:srgbClr val="000000">
                <a:alpha val="50000"/>
              </a:srgbClr>
            </a:outerShdw>
          </a:effectLst>
        </p:spPr>
      </p:pic>
      <p:cxnSp>
        <p:nvCxnSpPr>
          <p:cNvPr id="968" name="Google Shape;968;p114"/>
          <p:cNvCxnSpPr/>
          <p:nvPr/>
        </p:nvCxnSpPr>
        <p:spPr>
          <a:xfrm>
            <a:off x="1157950" y="2863075"/>
            <a:ext cx="2694000" cy="0"/>
          </a:xfrm>
          <a:prstGeom prst="straightConnector1">
            <a:avLst/>
          </a:prstGeom>
          <a:noFill/>
          <a:ln cap="flat" cmpd="sng" w="19050">
            <a:solidFill>
              <a:srgbClr val="000000"/>
            </a:solidFill>
            <a:prstDash val="dash"/>
            <a:round/>
            <a:headEnd len="med" w="med" type="none"/>
            <a:tailEnd len="med" w="med" type="none"/>
          </a:ln>
        </p:spPr>
      </p:cxnSp>
      <p:cxnSp>
        <p:nvCxnSpPr>
          <p:cNvPr id="969" name="Google Shape;969;p114"/>
          <p:cNvCxnSpPr/>
          <p:nvPr/>
        </p:nvCxnSpPr>
        <p:spPr>
          <a:xfrm>
            <a:off x="1157950" y="4401850"/>
            <a:ext cx="2694000" cy="0"/>
          </a:xfrm>
          <a:prstGeom prst="straightConnector1">
            <a:avLst/>
          </a:prstGeom>
          <a:noFill/>
          <a:ln cap="flat" cmpd="sng" w="19050">
            <a:solidFill>
              <a:srgbClr val="000000"/>
            </a:solidFill>
            <a:prstDash val="dash"/>
            <a:round/>
            <a:headEnd len="med" w="med" type="none"/>
            <a:tailEnd len="med" w="med" type="none"/>
          </a:ln>
        </p:spPr>
      </p:cxnSp>
      <p:sp>
        <p:nvSpPr>
          <p:cNvPr id="970" name="Google Shape;970;p114"/>
          <p:cNvSpPr txBox="1"/>
          <p:nvPr>
            <p:ph type="title"/>
          </p:nvPr>
        </p:nvSpPr>
        <p:spPr>
          <a:xfrm>
            <a:off x="1314450" y="2523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900"/>
              <a:t>Full-stack automated install</a:t>
            </a:r>
            <a:endParaRPr sz="2900"/>
          </a:p>
        </p:txBody>
      </p:sp>
      <p:pic>
        <p:nvPicPr>
          <p:cNvPr id="971" name="Google Shape;971;p114"/>
          <p:cNvPicPr preferRelativeResize="0"/>
          <p:nvPr/>
        </p:nvPicPr>
        <p:blipFill>
          <a:blip r:embed="rId6">
            <a:alphaModFix/>
          </a:blip>
          <a:stretch>
            <a:fillRect/>
          </a:stretch>
        </p:blipFill>
        <p:spPr>
          <a:xfrm>
            <a:off x="5485255" y="3637928"/>
            <a:ext cx="2029775" cy="675225"/>
          </a:xfrm>
          <a:prstGeom prst="rect">
            <a:avLst/>
          </a:prstGeom>
          <a:noFill/>
          <a:ln>
            <a:noFill/>
          </a:ln>
        </p:spPr>
      </p:pic>
      <p:pic>
        <p:nvPicPr>
          <p:cNvPr id="972" name="Google Shape;972;p114"/>
          <p:cNvPicPr preferRelativeResize="0"/>
          <p:nvPr/>
        </p:nvPicPr>
        <p:blipFill>
          <a:blip r:embed="rId7">
            <a:alphaModFix/>
          </a:blip>
          <a:stretch>
            <a:fillRect/>
          </a:stretch>
        </p:blipFill>
        <p:spPr>
          <a:xfrm>
            <a:off x="2024488" y="3389900"/>
            <a:ext cx="960927" cy="725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Google Shape;977;p115"/>
          <p:cNvSpPr txBox="1"/>
          <p:nvPr/>
        </p:nvSpPr>
        <p:spPr>
          <a:xfrm>
            <a:off x="750500" y="1362150"/>
            <a:ext cx="3075300" cy="2099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Overpass"/>
              <a:buChar char="●"/>
            </a:pPr>
            <a:r>
              <a:rPr lang="en" sz="1700">
                <a:solidFill>
                  <a:srgbClr val="000000"/>
                </a:solidFill>
                <a:latin typeface="Overpass"/>
                <a:ea typeface="Overpass"/>
                <a:cs typeface="Overpass"/>
                <a:sym typeface="Overpass"/>
              </a:rPr>
              <a:t>OpenShift retrieves</a:t>
            </a:r>
            <a:r>
              <a:rPr lang="en" sz="1700">
                <a:latin typeface="Overpass"/>
                <a:ea typeface="Overpass"/>
                <a:cs typeface="Overpass"/>
                <a:sym typeface="Overpass"/>
              </a:rPr>
              <a:t> the</a:t>
            </a:r>
            <a:r>
              <a:rPr lang="en" sz="1700">
                <a:solidFill>
                  <a:srgbClr val="000000"/>
                </a:solidFill>
                <a:latin typeface="Overpass"/>
                <a:ea typeface="Overpass"/>
                <a:cs typeface="Overpass"/>
                <a:sym typeface="Overpass"/>
              </a:rPr>
              <a:t> list of available updates</a:t>
            </a:r>
            <a:endParaRPr sz="1700">
              <a:solidFill>
                <a:srgbClr val="000000"/>
              </a:solidFill>
              <a:latin typeface="Overpass"/>
              <a:ea typeface="Overpass"/>
              <a:cs typeface="Overpass"/>
              <a:sym typeface="Overpass"/>
            </a:endParaRPr>
          </a:p>
          <a:p>
            <a:pPr indent="-317500" lvl="0" marL="457200" rtl="0" algn="l">
              <a:lnSpc>
                <a:spcPct val="115000"/>
              </a:lnSpc>
              <a:spcBef>
                <a:spcPts val="1000"/>
              </a:spcBef>
              <a:spcAft>
                <a:spcPts val="0"/>
              </a:spcAft>
              <a:buClr>
                <a:srgbClr val="000000"/>
              </a:buClr>
              <a:buSzPts val="1400"/>
              <a:buFont typeface="Overpass"/>
              <a:buChar char="●"/>
            </a:pPr>
            <a:r>
              <a:rPr lang="en" sz="1700">
                <a:solidFill>
                  <a:srgbClr val="000000"/>
                </a:solidFill>
                <a:latin typeface="Overpass"/>
                <a:ea typeface="Overpass"/>
                <a:cs typeface="Overpass"/>
                <a:sym typeface="Overpass"/>
              </a:rPr>
              <a:t>Admin selects the target version</a:t>
            </a:r>
            <a:endParaRPr sz="1700">
              <a:solidFill>
                <a:srgbClr val="000000"/>
              </a:solidFill>
              <a:latin typeface="Overpass"/>
              <a:ea typeface="Overpass"/>
              <a:cs typeface="Overpass"/>
              <a:sym typeface="Overpass"/>
            </a:endParaRPr>
          </a:p>
          <a:p>
            <a:pPr indent="-317500" lvl="0" marL="457200" rtl="0" algn="l">
              <a:lnSpc>
                <a:spcPct val="115000"/>
              </a:lnSpc>
              <a:spcBef>
                <a:spcPts val="1000"/>
              </a:spcBef>
              <a:spcAft>
                <a:spcPts val="0"/>
              </a:spcAft>
              <a:buClr>
                <a:srgbClr val="000000"/>
              </a:buClr>
              <a:buSzPts val="1400"/>
              <a:buFont typeface="Overpass"/>
              <a:buChar char="●"/>
            </a:pPr>
            <a:r>
              <a:rPr lang="en" sz="1700">
                <a:solidFill>
                  <a:srgbClr val="000000"/>
                </a:solidFill>
                <a:latin typeface="Overpass"/>
                <a:ea typeface="Overpass"/>
                <a:cs typeface="Overpass"/>
                <a:sym typeface="Overpass"/>
              </a:rPr>
              <a:t>OpenShift is updated over the air</a:t>
            </a:r>
            <a:endParaRPr sz="1700">
              <a:solidFill>
                <a:srgbClr val="000000"/>
              </a:solidFill>
              <a:latin typeface="Overpass"/>
              <a:ea typeface="Overpass"/>
              <a:cs typeface="Overpass"/>
              <a:sym typeface="Overpass"/>
            </a:endParaRPr>
          </a:p>
          <a:p>
            <a:pPr indent="-317500" lvl="0" marL="457200" rtl="0" algn="l">
              <a:lnSpc>
                <a:spcPct val="115000"/>
              </a:lnSpc>
              <a:spcBef>
                <a:spcPts val="1000"/>
              </a:spcBef>
              <a:spcAft>
                <a:spcPts val="0"/>
              </a:spcAft>
              <a:buClr>
                <a:srgbClr val="000000"/>
              </a:buClr>
              <a:buSzPts val="1400"/>
              <a:buFont typeface="Overpass"/>
              <a:buChar char="●"/>
            </a:pPr>
            <a:r>
              <a:rPr lang="en" sz="1700">
                <a:solidFill>
                  <a:srgbClr val="000000"/>
                </a:solidFill>
                <a:latin typeface="Overpass"/>
                <a:ea typeface="Overpass"/>
                <a:cs typeface="Overpass"/>
                <a:sym typeface="Overpass"/>
              </a:rPr>
              <a:t>Auto-update support</a:t>
            </a:r>
            <a:endParaRPr sz="1700">
              <a:solidFill>
                <a:srgbClr val="000000"/>
              </a:solidFill>
              <a:latin typeface="Overpass"/>
              <a:ea typeface="Overpass"/>
              <a:cs typeface="Overpass"/>
              <a:sym typeface="Overpass"/>
            </a:endParaRPr>
          </a:p>
        </p:txBody>
      </p:sp>
      <p:pic>
        <p:nvPicPr>
          <p:cNvPr id="978" name="Google Shape;978;p115"/>
          <p:cNvPicPr preferRelativeResize="0"/>
          <p:nvPr/>
        </p:nvPicPr>
        <p:blipFill rotWithShape="1">
          <a:blip r:embed="rId3">
            <a:alphaModFix/>
          </a:blip>
          <a:srcRect b="10739" l="3223" r="3064" t="12549"/>
          <a:stretch/>
        </p:blipFill>
        <p:spPr>
          <a:xfrm>
            <a:off x="4406025" y="1269009"/>
            <a:ext cx="4103624" cy="2437802"/>
          </a:xfrm>
          <a:prstGeom prst="rect">
            <a:avLst/>
          </a:prstGeom>
          <a:noFill/>
          <a:ln cap="flat" cmpd="sng" w="9525">
            <a:solidFill>
              <a:srgbClr val="000000"/>
            </a:solidFill>
            <a:prstDash val="solid"/>
            <a:round/>
            <a:headEnd len="sm" w="sm" type="none"/>
            <a:tailEnd len="sm" w="sm" type="none"/>
          </a:ln>
          <a:effectLst>
            <a:outerShdw blurRad="57150" rotWithShape="0" algn="bl" dir="2700000" dist="19050">
              <a:srgbClr val="000000">
                <a:alpha val="50000"/>
              </a:srgbClr>
            </a:outerShdw>
          </a:effectLst>
        </p:spPr>
      </p:pic>
      <p:sp>
        <p:nvSpPr>
          <p:cNvPr id="979" name="Google Shape;979;p115"/>
          <p:cNvSpPr txBox="1"/>
          <p:nvPr>
            <p:ph type="title"/>
          </p:nvPr>
        </p:nvSpPr>
        <p:spPr>
          <a:xfrm>
            <a:off x="1314450" y="328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900"/>
              <a:t>Seamless Updates</a:t>
            </a:r>
            <a:endParaRPr sz="2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116"/>
          <p:cNvSpPr/>
          <p:nvPr/>
        </p:nvSpPr>
        <p:spPr>
          <a:xfrm>
            <a:off x="3733975" y="1200275"/>
            <a:ext cx="25407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content</a:t>
            </a:r>
            <a:endParaRPr>
              <a:solidFill>
                <a:srgbClr val="FFFFFF"/>
              </a:solidFill>
              <a:latin typeface="Overpass"/>
              <a:ea typeface="Overpass"/>
              <a:cs typeface="Overpass"/>
              <a:sym typeface="Overpass"/>
            </a:endParaRPr>
          </a:p>
        </p:txBody>
      </p:sp>
      <p:sp>
        <p:nvSpPr>
          <p:cNvPr id="985" name="Google Shape;985;p116"/>
          <p:cNvSpPr/>
          <p:nvPr/>
        </p:nvSpPr>
        <p:spPr>
          <a:xfrm>
            <a:off x="3734050" y="1692125"/>
            <a:ext cx="25407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registry</a:t>
            </a:r>
            <a:endParaRPr>
              <a:solidFill>
                <a:srgbClr val="FFFFFF"/>
              </a:solidFill>
              <a:latin typeface="Overpass"/>
              <a:ea typeface="Overpass"/>
              <a:cs typeface="Overpass"/>
              <a:sym typeface="Overpass"/>
            </a:endParaRPr>
          </a:p>
        </p:txBody>
      </p:sp>
      <p:sp>
        <p:nvSpPr>
          <p:cNvPr id="986" name="Google Shape;986;p116"/>
          <p:cNvSpPr/>
          <p:nvPr/>
        </p:nvSpPr>
        <p:spPr>
          <a:xfrm>
            <a:off x="6355825" y="1200275"/>
            <a:ext cx="25713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CI/CD pipeline</a:t>
            </a:r>
            <a:endParaRPr>
              <a:solidFill>
                <a:srgbClr val="FFFFFF"/>
              </a:solidFill>
              <a:latin typeface="Overpass"/>
              <a:ea typeface="Overpass"/>
              <a:cs typeface="Overpass"/>
              <a:sym typeface="Overpass"/>
            </a:endParaRPr>
          </a:p>
        </p:txBody>
      </p:sp>
      <p:sp>
        <p:nvSpPr>
          <p:cNvPr id="987" name="Google Shape;987;p116"/>
          <p:cNvSpPr/>
          <p:nvPr/>
        </p:nvSpPr>
        <p:spPr>
          <a:xfrm>
            <a:off x="6355825" y="1704375"/>
            <a:ext cx="25713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Deployment policies</a:t>
            </a:r>
            <a:endParaRPr>
              <a:solidFill>
                <a:srgbClr val="FFFFFF"/>
              </a:solidFill>
              <a:latin typeface="Overpass"/>
              <a:ea typeface="Overpass"/>
              <a:cs typeface="Overpass"/>
              <a:sym typeface="Overpass"/>
            </a:endParaRPr>
          </a:p>
        </p:txBody>
      </p:sp>
      <p:sp>
        <p:nvSpPr>
          <p:cNvPr id="988" name="Google Shape;988;p116"/>
          <p:cNvSpPr/>
          <p:nvPr/>
        </p:nvSpPr>
        <p:spPr>
          <a:xfrm>
            <a:off x="3734050" y="4195275"/>
            <a:ext cx="5193000" cy="456900"/>
          </a:xfrm>
          <a:prstGeom prst="rect">
            <a:avLst/>
          </a:prstGeom>
          <a:solidFill>
            <a:srgbClr val="003E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Security ecosystem</a:t>
            </a:r>
            <a:endParaRPr>
              <a:solidFill>
                <a:srgbClr val="FFFFFF"/>
              </a:solidFill>
              <a:latin typeface="Overpass"/>
              <a:ea typeface="Overpass"/>
              <a:cs typeface="Overpass"/>
              <a:sym typeface="Overpass"/>
            </a:endParaRPr>
          </a:p>
        </p:txBody>
      </p:sp>
      <p:sp>
        <p:nvSpPr>
          <p:cNvPr id="989" name="Google Shape;989;p116"/>
          <p:cNvSpPr txBox="1"/>
          <p:nvPr/>
        </p:nvSpPr>
        <p:spPr>
          <a:xfrm>
            <a:off x="1727250" y="1653175"/>
            <a:ext cx="1995000" cy="57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latin typeface="Overpass"/>
                <a:ea typeface="Overpass"/>
                <a:cs typeface="Overpass"/>
                <a:sym typeface="Overpass"/>
              </a:rPr>
              <a:t>CONTROL</a:t>
            </a:r>
            <a:br>
              <a:rPr b="1" lang="en" sz="2400">
                <a:latin typeface="Overpass"/>
                <a:ea typeface="Overpass"/>
                <a:cs typeface="Overpass"/>
                <a:sym typeface="Overpass"/>
              </a:rPr>
            </a:br>
            <a:r>
              <a:rPr lang="en" sz="1800">
                <a:latin typeface="Overpass"/>
                <a:ea typeface="Overpass"/>
                <a:cs typeface="Overpass"/>
                <a:sym typeface="Overpass"/>
              </a:rPr>
              <a:t>Application security</a:t>
            </a:r>
            <a:endParaRPr sz="1800">
              <a:latin typeface="Overpass"/>
              <a:ea typeface="Overpass"/>
              <a:cs typeface="Overpass"/>
              <a:sym typeface="Overpass"/>
            </a:endParaRPr>
          </a:p>
        </p:txBody>
      </p:sp>
      <p:sp>
        <p:nvSpPr>
          <p:cNvPr id="990" name="Google Shape;990;p116"/>
          <p:cNvSpPr txBox="1"/>
          <p:nvPr/>
        </p:nvSpPr>
        <p:spPr>
          <a:xfrm>
            <a:off x="1899000" y="2892330"/>
            <a:ext cx="1651500" cy="57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latin typeface="Overpass"/>
                <a:ea typeface="Overpass"/>
                <a:cs typeface="Overpass"/>
                <a:sym typeface="Overpass"/>
              </a:rPr>
              <a:t>DEFEND</a:t>
            </a:r>
            <a:br>
              <a:rPr b="1" lang="en" sz="2400">
                <a:latin typeface="Overpass"/>
                <a:ea typeface="Overpass"/>
                <a:cs typeface="Overpass"/>
                <a:sym typeface="Overpass"/>
              </a:rPr>
            </a:br>
            <a:r>
              <a:rPr lang="en" sz="1800">
                <a:latin typeface="Overpass"/>
                <a:ea typeface="Overpass"/>
                <a:cs typeface="Overpass"/>
                <a:sym typeface="Overpass"/>
              </a:rPr>
              <a:t>Infrastructure</a:t>
            </a:r>
            <a:endParaRPr sz="1800">
              <a:solidFill>
                <a:srgbClr val="000000"/>
              </a:solidFill>
              <a:latin typeface="Overpass"/>
              <a:ea typeface="Overpass"/>
              <a:cs typeface="Overpass"/>
              <a:sym typeface="Overpass"/>
            </a:endParaRPr>
          </a:p>
        </p:txBody>
      </p:sp>
      <p:sp>
        <p:nvSpPr>
          <p:cNvPr id="991" name="Google Shape;991;p116"/>
          <p:cNvSpPr txBox="1"/>
          <p:nvPr/>
        </p:nvSpPr>
        <p:spPr>
          <a:xfrm>
            <a:off x="1899000" y="4049575"/>
            <a:ext cx="1651500" cy="57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latin typeface="Overpass"/>
                <a:ea typeface="Overpass"/>
                <a:cs typeface="Overpass"/>
                <a:sym typeface="Overpass"/>
              </a:rPr>
              <a:t>EXTEND</a:t>
            </a:r>
            <a:endParaRPr b="1" sz="2400">
              <a:solidFill>
                <a:srgbClr val="000000"/>
              </a:solidFill>
              <a:latin typeface="Overpass"/>
              <a:ea typeface="Overpass"/>
              <a:cs typeface="Overpass"/>
              <a:sym typeface="Overpass"/>
            </a:endParaRPr>
          </a:p>
        </p:txBody>
      </p:sp>
      <p:pic>
        <p:nvPicPr>
          <p:cNvPr descr="Icon_RH_Objects_Shield_Rotating_RGB_Flat.png" id="992" name="Google Shape;992;p116"/>
          <p:cNvPicPr preferRelativeResize="0"/>
          <p:nvPr/>
        </p:nvPicPr>
        <p:blipFill>
          <a:blip r:embed="rId3">
            <a:alphaModFix/>
          </a:blip>
          <a:stretch>
            <a:fillRect/>
          </a:stretch>
        </p:blipFill>
        <p:spPr>
          <a:xfrm>
            <a:off x="608446" y="2679413"/>
            <a:ext cx="970240" cy="794425"/>
          </a:xfrm>
          <a:prstGeom prst="rect">
            <a:avLst/>
          </a:prstGeom>
          <a:noFill/>
          <a:ln>
            <a:noFill/>
          </a:ln>
        </p:spPr>
      </p:pic>
      <p:pic>
        <p:nvPicPr>
          <p:cNvPr descr="Icon_RH_Object_Tools_RGB_Flat.png" id="993" name="Google Shape;993;p116"/>
          <p:cNvPicPr preferRelativeResize="0"/>
          <p:nvPr/>
        </p:nvPicPr>
        <p:blipFill>
          <a:blip r:embed="rId4">
            <a:alphaModFix/>
          </a:blip>
          <a:stretch>
            <a:fillRect/>
          </a:stretch>
        </p:blipFill>
        <p:spPr>
          <a:xfrm>
            <a:off x="673325" y="3936948"/>
            <a:ext cx="840475" cy="821127"/>
          </a:xfrm>
          <a:prstGeom prst="rect">
            <a:avLst/>
          </a:prstGeom>
          <a:noFill/>
          <a:ln>
            <a:noFill/>
          </a:ln>
        </p:spPr>
      </p:pic>
      <p:pic>
        <p:nvPicPr>
          <p:cNvPr descr="Icon_RH_Object_Padlock-Locked_RGB_Flat.png" id="994" name="Google Shape;994;p116"/>
          <p:cNvPicPr preferRelativeResize="0"/>
          <p:nvPr/>
        </p:nvPicPr>
        <p:blipFill>
          <a:blip r:embed="rId5">
            <a:alphaModFix/>
          </a:blip>
          <a:stretch>
            <a:fillRect/>
          </a:stretch>
        </p:blipFill>
        <p:spPr>
          <a:xfrm>
            <a:off x="699661" y="1112938"/>
            <a:ext cx="787800" cy="1027162"/>
          </a:xfrm>
          <a:prstGeom prst="rect">
            <a:avLst/>
          </a:prstGeom>
          <a:noFill/>
          <a:ln>
            <a:noFill/>
          </a:ln>
        </p:spPr>
      </p:pic>
      <p:grpSp>
        <p:nvGrpSpPr>
          <p:cNvPr id="995" name="Google Shape;995;p116"/>
          <p:cNvGrpSpPr/>
          <p:nvPr/>
        </p:nvGrpSpPr>
        <p:grpSpPr>
          <a:xfrm>
            <a:off x="3722250" y="2396950"/>
            <a:ext cx="5204875" cy="1486450"/>
            <a:chOff x="3722250" y="2015950"/>
            <a:chExt cx="5204875" cy="1486450"/>
          </a:xfrm>
        </p:grpSpPr>
        <p:sp>
          <p:nvSpPr>
            <p:cNvPr id="996" name="Google Shape;996;p116"/>
            <p:cNvSpPr/>
            <p:nvPr/>
          </p:nvSpPr>
          <p:spPr>
            <a:xfrm>
              <a:off x="6365125" y="20233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host multi-tenancy</a:t>
              </a:r>
              <a:endParaRPr>
                <a:solidFill>
                  <a:srgbClr val="FFFFFF"/>
                </a:solidFill>
                <a:latin typeface="Overpass"/>
                <a:ea typeface="Overpass"/>
                <a:cs typeface="Overpass"/>
                <a:sym typeface="Overpass"/>
              </a:endParaRPr>
            </a:p>
          </p:txBody>
        </p:sp>
        <p:sp>
          <p:nvSpPr>
            <p:cNvPr id="997" name="Google Shape;997;p116"/>
            <p:cNvSpPr/>
            <p:nvPr/>
          </p:nvSpPr>
          <p:spPr>
            <a:xfrm>
              <a:off x="3722250" y="201595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platform</a:t>
              </a:r>
              <a:endParaRPr>
                <a:solidFill>
                  <a:srgbClr val="FFFFFF"/>
                </a:solidFill>
                <a:latin typeface="Overpass"/>
                <a:ea typeface="Overpass"/>
                <a:cs typeface="Overpass"/>
                <a:sym typeface="Overpass"/>
              </a:endParaRPr>
            </a:p>
          </p:txBody>
        </p:sp>
        <p:sp>
          <p:nvSpPr>
            <p:cNvPr id="998" name="Google Shape;998;p116"/>
            <p:cNvSpPr/>
            <p:nvPr/>
          </p:nvSpPr>
          <p:spPr>
            <a:xfrm>
              <a:off x="3722250" y="2530725"/>
              <a:ext cx="25737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Network isolation</a:t>
              </a:r>
              <a:endParaRPr>
                <a:solidFill>
                  <a:srgbClr val="FFFFFF"/>
                </a:solidFill>
                <a:latin typeface="Overpass"/>
                <a:ea typeface="Overpass"/>
                <a:cs typeface="Overpass"/>
                <a:sym typeface="Overpass"/>
              </a:endParaRPr>
            </a:p>
          </p:txBody>
        </p:sp>
        <p:sp>
          <p:nvSpPr>
            <p:cNvPr id="999" name="Google Shape;999;p116"/>
            <p:cNvSpPr/>
            <p:nvPr/>
          </p:nvSpPr>
          <p:spPr>
            <a:xfrm>
              <a:off x="6365125" y="25344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Storage</a:t>
              </a:r>
              <a:endParaRPr>
                <a:solidFill>
                  <a:srgbClr val="FFFFFF"/>
                </a:solidFill>
                <a:latin typeface="Overpass"/>
                <a:ea typeface="Overpass"/>
                <a:cs typeface="Overpass"/>
                <a:sym typeface="Overpass"/>
              </a:endParaRPr>
            </a:p>
          </p:txBody>
        </p:sp>
        <p:sp>
          <p:nvSpPr>
            <p:cNvPr id="1000" name="Google Shape;1000;p116"/>
            <p:cNvSpPr/>
            <p:nvPr/>
          </p:nvSpPr>
          <p:spPr>
            <a:xfrm>
              <a:off x="3722250" y="30455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Audit &amp; logging</a:t>
              </a:r>
              <a:endParaRPr>
                <a:solidFill>
                  <a:srgbClr val="FFFFFF"/>
                </a:solidFill>
                <a:latin typeface="Overpass"/>
                <a:ea typeface="Overpass"/>
                <a:cs typeface="Overpass"/>
                <a:sym typeface="Overpass"/>
              </a:endParaRPr>
            </a:p>
          </p:txBody>
        </p:sp>
        <p:sp>
          <p:nvSpPr>
            <p:cNvPr id="1001" name="Google Shape;1001;p116"/>
            <p:cNvSpPr/>
            <p:nvPr/>
          </p:nvSpPr>
          <p:spPr>
            <a:xfrm>
              <a:off x="6365125" y="30455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API management</a:t>
              </a:r>
              <a:endParaRPr>
                <a:solidFill>
                  <a:srgbClr val="FFFFFF"/>
                </a:solidFill>
                <a:latin typeface="Overpass"/>
                <a:ea typeface="Overpass"/>
                <a:cs typeface="Overpass"/>
                <a:sym typeface="Overpass"/>
              </a:endParaRPr>
            </a:p>
          </p:txBody>
        </p:sp>
      </p:grpSp>
      <p:sp>
        <p:nvSpPr>
          <p:cNvPr id="1002" name="Google Shape;1002;p116"/>
          <p:cNvSpPr txBox="1"/>
          <p:nvPr>
            <p:ph type="title"/>
          </p:nvPr>
        </p:nvSpPr>
        <p:spPr>
          <a:xfrm>
            <a:off x="1314450" y="328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900"/>
              <a:t>Comprehensive </a:t>
            </a:r>
            <a:r>
              <a:rPr lang="en" sz="2900">
                <a:solidFill>
                  <a:srgbClr val="FF0000"/>
                </a:solidFill>
              </a:rPr>
              <a:t>container security</a:t>
            </a:r>
            <a:endParaRPr sz="2900">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11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1008" name="Google Shape;1008;p117"/>
          <p:cNvPicPr preferRelativeResize="0"/>
          <p:nvPr/>
        </p:nvPicPr>
        <p:blipFill>
          <a:blip r:embed="rId3">
            <a:alphaModFix/>
          </a:blip>
          <a:stretch>
            <a:fillRect/>
          </a:stretch>
        </p:blipFill>
        <p:spPr>
          <a:xfrm>
            <a:off x="0" y="0"/>
            <a:ext cx="9144000" cy="5143497"/>
          </a:xfrm>
          <a:prstGeom prst="rect">
            <a:avLst/>
          </a:prstGeom>
          <a:noFill/>
          <a:ln>
            <a:noFill/>
          </a:ln>
        </p:spPr>
      </p:pic>
      <p:sp>
        <p:nvSpPr>
          <p:cNvPr id="1009" name="Google Shape;1009;p117"/>
          <p:cNvSpPr txBox="1"/>
          <p:nvPr/>
        </p:nvSpPr>
        <p:spPr>
          <a:xfrm>
            <a:off x="246000" y="4073813"/>
            <a:ext cx="2920200" cy="899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400">
                <a:solidFill>
                  <a:srgbClr val="FFFFFF"/>
                </a:solidFill>
                <a:latin typeface="Overpass"/>
                <a:ea typeface="Overpass"/>
                <a:cs typeface="Overpass"/>
                <a:sym typeface="Overpass"/>
              </a:rPr>
              <a:t>BMW</a:t>
            </a:r>
            <a:endParaRPr b="1" sz="2400">
              <a:solidFill>
                <a:srgbClr val="FFFFFF"/>
              </a:solidFill>
              <a:latin typeface="Overpass"/>
              <a:ea typeface="Overpass"/>
              <a:cs typeface="Overpass"/>
              <a:sym typeface="Overpass"/>
            </a:endParaRPr>
          </a:p>
          <a:p>
            <a:pPr indent="0" lvl="0" marL="0" rtl="0" algn="l">
              <a:spcBef>
                <a:spcPts val="0"/>
              </a:spcBef>
              <a:spcAft>
                <a:spcPts val="0"/>
              </a:spcAft>
              <a:buNone/>
            </a:pPr>
            <a:r>
              <a:rPr lang="en" sz="2400">
                <a:solidFill>
                  <a:srgbClr val="FFFFFF"/>
                </a:solidFill>
                <a:latin typeface="Overpass Light"/>
                <a:ea typeface="Overpass Light"/>
                <a:cs typeface="Overpass Light"/>
                <a:sym typeface="Overpass Light"/>
              </a:rPr>
              <a:t>Connected Drive</a:t>
            </a:r>
            <a:endParaRPr sz="2400">
              <a:solidFill>
                <a:srgbClr val="FFFFFF"/>
              </a:solidFill>
              <a:latin typeface="Overpass Light"/>
              <a:ea typeface="Overpass Light"/>
              <a:cs typeface="Overpass Light"/>
              <a:sym typeface="Overpass Light"/>
            </a:endParaRPr>
          </a:p>
        </p:txBody>
      </p:sp>
      <p:sp>
        <p:nvSpPr>
          <p:cNvPr id="1010" name="Google Shape;1010;p117"/>
          <p:cNvSpPr/>
          <p:nvPr/>
        </p:nvSpPr>
        <p:spPr>
          <a:xfrm>
            <a:off x="171449" y="481744"/>
            <a:ext cx="2488800" cy="3395100"/>
          </a:xfrm>
          <a:prstGeom prst="rect">
            <a:avLst/>
          </a:prstGeom>
          <a:solidFill>
            <a:srgbClr val="000000">
              <a:alpha val="4577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11" name="Google Shape;1011;p117"/>
          <p:cNvSpPr txBox="1"/>
          <p:nvPr/>
        </p:nvSpPr>
        <p:spPr>
          <a:xfrm>
            <a:off x="289445" y="481751"/>
            <a:ext cx="795900" cy="41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5300">
                <a:solidFill>
                  <a:srgbClr val="FFFFFF"/>
                </a:solidFill>
                <a:latin typeface="Overpass Light"/>
                <a:ea typeface="Overpass Light"/>
                <a:cs typeface="Overpass Light"/>
                <a:sym typeface="Overpass Light"/>
              </a:rPr>
              <a:t>“”</a:t>
            </a:r>
            <a:endParaRPr sz="5300">
              <a:solidFill>
                <a:srgbClr val="FFFFFF"/>
              </a:solidFill>
              <a:latin typeface="Overpass Light"/>
              <a:ea typeface="Overpass Light"/>
              <a:cs typeface="Overpass Light"/>
              <a:sym typeface="Overpass Light"/>
            </a:endParaRPr>
          </a:p>
        </p:txBody>
      </p:sp>
      <p:cxnSp>
        <p:nvCxnSpPr>
          <p:cNvPr id="1012" name="Google Shape;1012;p117"/>
          <p:cNvCxnSpPr/>
          <p:nvPr/>
        </p:nvCxnSpPr>
        <p:spPr>
          <a:xfrm>
            <a:off x="299878" y="2638790"/>
            <a:ext cx="198900" cy="0"/>
          </a:xfrm>
          <a:prstGeom prst="straightConnector1">
            <a:avLst/>
          </a:prstGeom>
          <a:noFill/>
          <a:ln cap="flat" cmpd="sng" w="9525">
            <a:solidFill>
              <a:srgbClr val="FFFFFF"/>
            </a:solidFill>
            <a:prstDash val="solid"/>
            <a:round/>
            <a:headEnd len="med" w="med" type="none"/>
            <a:tailEnd len="med" w="med" type="none"/>
          </a:ln>
        </p:spPr>
      </p:cxnSp>
      <p:sp>
        <p:nvSpPr>
          <p:cNvPr id="1013" name="Google Shape;1013;p117"/>
          <p:cNvSpPr txBox="1"/>
          <p:nvPr/>
        </p:nvSpPr>
        <p:spPr>
          <a:xfrm>
            <a:off x="237280" y="954113"/>
            <a:ext cx="2325900" cy="161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700">
                <a:solidFill>
                  <a:srgbClr val="FFFFFF"/>
                </a:solidFill>
                <a:latin typeface="Overpass"/>
                <a:ea typeface="Overpass"/>
                <a:cs typeface="Overpass"/>
                <a:sym typeface="Overpass"/>
              </a:rPr>
              <a:t>We can localize clusters in different markets if we need to and therefore serve our customers on a worldwide scale.</a:t>
            </a:r>
            <a:endParaRPr sz="1700">
              <a:solidFill>
                <a:srgbClr val="FFFFFF"/>
              </a:solidFill>
              <a:latin typeface="Overpass"/>
              <a:ea typeface="Overpass"/>
              <a:cs typeface="Overpass"/>
              <a:sym typeface="Overpass"/>
            </a:endParaRPr>
          </a:p>
        </p:txBody>
      </p:sp>
      <p:sp>
        <p:nvSpPr>
          <p:cNvPr id="1014" name="Google Shape;1014;p117"/>
          <p:cNvSpPr txBox="1"/>
          <p:nvPr/>
        </p:nvSpPr>
        <p:spPr>
          <a:xfrm>
            <a:off x="237280" y="2687254"/>
            <a:ext cx="2325900" cy="1076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200">
                <a:solidFill>
                  <a:srgbClr val="FFFFFF"/>
                </a:solidFill>
                <a:latin typeface="Overpass"/>
                <a:ea typeface="Overpass"/>
                <a:cs typeface="Overpass"/>
                <a:sym typeface="Overpass"/>
              </a:rPr>
              <a:t>Dr. Alexander Lenk</a:t>
            </a:r>
            <a:endParaRPr b="1"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Lead Architect Connected Vehicle, Digital Backend, </a:t>
            </a:r>
            <a:br>
              <a:rPr lang="en" sz="1200">
                <a:solidFill>
                  <a:srgbClr val="FFFFFF"/>
                </a:solidFill>
                <a:latin typeface="Overpass"/>
                <a:ea typeface="Overpass"/>
                <a:cs typeface="Overpass"/>
                <a:sym typeface="Overpass"/>
              </a:rPr>
            </a:br>
            <a:r>
              <a:rPr lang="en" sz="1200">
                <a:solidFill>
                  <a:srgbClr val="FFFFFF"/>
                </a:solidFill>
                <a:latin typeface="Overpass"/>
                <a:ea typeface="Overpass"/>
                <a:cs typeface="Overpass"/>
                <a:sym typeface="Overpass"/>
              </a:rPr>
              <a:t>Big Data, Blockchain</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b="1" lang="en" sz="1200">
                <a:solidFill>
                  <a:srgbClr val="FFFFFF"/>
                </a:solidFill>
                <a:latin typeface="Overpass"/>
                <a:ea typeface="Overpass"/>
                <a:cs typeface="Overpass"/>
                <a:sym typeface="Overpass"/>
              </a:rPr>
              <a:t>BMW Group</a:t>
            </a:r>
            <a:endParaRPr b="1"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Google Shape;1019;p118"/>
          <p:cNvSpPr txBox="1"/>
          <p:nvPr>
            <p:ph idx="12" type="sldNum"/>
          </p:nvPr>
        </p:nvSpPr>
        <p:spPr>
          <a:xfrm>
            <a:off x="61481" y="4627167"/>
            <a:ext cx="548700" cy="107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fld id="{00000000-1234-1234-1234-123412341234}" type="slidenum">
              <a:rPr lang="en" sz="1100"/>
              <a:t>‹#›</a:t>
            </a:fld>
            <a:endParaRPr sz="1100"/>
          </a:p>
        </p:txBody>
      </p:sp>
      <p:sp>
        <p:nvSpPr>
          <p:cNvPr id="1020" name="Google Shape;1020;p118"/>
          <p:cNvSpPr txBox="1"/>
          <p:nvPr>
            <p:ph type="title"/>
          </p:nvPr>
        </p:nvSpPr>
        <p:spPr>
          <a:xfrm>
            <a:off x="335831" y="813413"/>
            <a:ext cx="54762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b="0" lang="en" sz="3600"/>
              <a:t>A cloud-like experience, everywhere</a:t>
            </a:r>
            <a:endParaRPr b="0" sz="3600"/>
          </a:p>
        </p:txBody>
      </p:sp>
      <p:pic>
        <p:nvPicPr>
          <p:cNvPr id="1021" name="Google Shape;1021;p118"/>
          <p:cNvPicPr preferRelativeResize="0"/>
          <p:nvPr/>
        </p:nvPicPr>
        <p:blipFill rotWithShape="1">
          <a:blip r:embed="rId3">
            <a:alphaModFix/>
          </a:blip>
          <a:srcRect b="0" l="0" r="9082" t="0"/>
          <a:stretch/>
        </p:blipFill>
        <p:spPr>
          <a:xfrm>
            <a:off x="728674" y="3148825"/>
            <a:ext cx="2222699" cy="780374"/>
          </a:xfrm>
          <a:prstGeom prst="rect">
            <a:avLst/>
          </a:prstGeom>
          <a:noFill/>
          <a:ln>
            <a:noFill/>
          </a:ln>
        </p:spPr>
      </p:pic>
      <p:sp>
        <p:nvSpPr>
          <p:cNvPr id="1022" name="Google Shape;1022;p118"/>
          <p:cNvSpPr txBox="1"/>
          <p:nvPr>
            <p:ph idx="2" type="subTitle"/>
          </p:nvPr>
        </p:nvSpPr>
        <p:spPr>
          <a:xfrm>
            <a:off x="6718294" y="1136344"/>
            <a:ext cx="2222700" cy="3170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700"/>
              <a:t>Operator Framework</a:t>
            </a:r>
            <a:endParaRPr sz="1700"/>
          </a:p>
          <a:p>
            <a:pPr indent="0" lvl="0" marL="0" rtl="0" algn="l">
              <a:lnSpc>
                <a:spcPct val="115000"/>
              </a:lnSpc>
              <a:spcBef>
                <a:spcPts val="800"/>
              </a:spcBef>
              <a:spcAft>
                <a:spcPts val="0"/>
              </a:spcAft>
              <a:buNone/>
            </a:pPr>
            <a:r>
              <a:rPr lang="en" sz="1700"/>
              <a:t>Operator Hub &amp; </a:t>
            </a:r>
            <a:br>
              <a:rPr lang="en" sz="1700"/>
            </a:br>
            <a:r>
              <a:rPr lang="en" sz="1700"/>
              <a:t>ISV ecosystem</a:t>
            </a:r>
            <a:endParaRPr sz="1700"/>
          </a:p>
          <a:p>
            <a:pPr indent="0" lvl="0" marL="0" rtl="0" algn="l">
              <a:lnSpc>
                <a:spcPct val="115000"/>
              </a:lnSpc>
              <a:spcBef>
                <a:spcPts val="800"/>
              </a:spcBef>
              <a:spcAft>
                <a:spcPts val="0"/>
              </a:spcAft>
              <a:buNone/>
            </a:pPr>
            <a:r>
              <a:rPr lang="en" sz="1700"/>
              <a:t>Multicluster management</a:t>
            </a:r>
            <a:endParaRPr sz="1700"/>
          </a:p>
          <a:p>
            <a:pPr indent="0" lvl="0" marL="0" rtl="0" algn="l">
              <a:lnSpc>
                <a:spcPct val="115000"/>
              </a:lnSpc>
              <a:spcBef>
                <a:spcPts val="800"/>
              </a:spcBef>
              <a:spcAft>
                <a:spcPts val="800"/>
              </a:spcAft>
              <a:buNone/>
            </a:pPr>
            <a:r>
              <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6" name="Shape 1026"/>
        <p:cNvGrpSpPr/>
        <p:nvPr/>
      </p:nvGrpSpPr>
      <p:grpSpPr>
        <a:xfrm>
          <a:off x="0" y="0"/>
          <a:ext cx="0" cy="0"/>
          <a:chOff x="0" y="0"/>
          <a:chExt cx="0" cy="0"/>
        </a:xfrm>
      </p:grpSpPr>
      <p:sp>
        <p:nvSpPr>
          <p:cNvPr id="1027" name="Google Shape;1027;p119"/>
          <p:cNvSpPr txBox="1"/>
          <p:nvPr/>
        </p:nvSpPr>
        <p:spPr>
          <a:xfrm>
            <a:off x="765278" y="2506299"/>
            <a:ext cx="1162800" cy="4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Automated operations</a:t>
            </a:r>
            <a:endParaRPr sz="1000">
              <a:latin typeface="Overpass"/>
              <a:ea typeface="Overpass"/>
              <a:cs typeface="Overpass"/>
              <a:sym typeface="Overpass"/>
            </a:endParaRPr>
          </a:p>
        </p:txBody>
      </p:sp>
      <p:sp>
        <p:nvSpPr>
          <p:cNvPr id="1028" name="Google Shape;1028;p119"/>
          <p:cNvSpPr txBox="1"/>
          <p:nvPr>
            <p:ph type="title"/>
          </p:nvPr>
        </p:nvSpPr>
        <p:spPr>
          <a:xfrm>
            <a:off x="887200" y="480900"/>
            <a:ext cx="7647900" cy="7257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900"/>
              <a:t>A consistent container application platform</a:t>
            </a:r>
            <a:endParaRPr sz="2900"/>
          </a:p>
        </p:txBody>
      </p:sp>
      <p:sp>
        <p:nvSpPr>
          <p:cNvPr id="1029" name="Google Shape;1029;p119"/>
          <p:cNvSpPr/>
          <p:nvPr/>
        </p:nvSpPr>
        <p:spPr>
          <a:xfrm>
            <a:off x="936988" y="1669931"/>
            <a:ext cx="840900" cy="840900"/>
          </a:xfrm>
          <a:prstGeom prst="ellipse">
            <a:avLst/>
          </a:prstGeom>
          <a:solidFill>
            <a:srgbClr val="1147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30" name="Google Shape;1030;p119"/>
          <p:cNvSpPr/>
          <p:nvPr/>
        </p:nvSpPr>
        <p:spPr>
          <a:xfrm>
            <a:off x="937000" y="3018143"/>
            <a:ext cx="7365900" cy="576000"/>
          </a:xfrm>
          <a:prstGeom prst="rect">
            <a:avLst/>
          </a:prstGeom>
          <a:solidFill>
            <a:srgbClr val="9F0A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19"/>
          <p:cNvSpPr/>
          <p:nvPr/>
        </p:nvSpPr>
        <p:spPr>
          <a:xfrm>
            <a:off x="2024470" y="1669931"/>
            <a:ext cx="840900" cy="840900"/>
          </a:xfrm>
          <a:prstGeom prst="ellipse">
            <a:avLst/>
          </a:prstGeom>
          <a:solidFill>
            <a:srgbClr val="1147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32" name="Google Shape;1032;p119"/>
          <p:cNvSpPr txBox="1"/>
          <p:nvPr/>
        </p:nvSpPr>
        <p:spPr>
          <a:xfrm>
            <a:off x="1875949" y="2506310"/>
            <a:ext cx="1162800" cy="4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Multi-tenant</a:t>
            </a:r>
            <a:endParaRPr sz="1000">
              <a:latin typeface="Overpass"/>
              <a:ea typeface="Overpass"/>
              <a:cs typeface="Overpass"/>
              <a:sym typeface="Overpass"/>
            </a:endParaRPr>
          </a:p>
        </p:txBody>
      </p:sp>
      <p:sp>
        <p:nvSpPr>
          <p:cNvPr id="1033" name="Google Shape;1033;p119"/>
          <p:cNvSpPr txBox="1"/>
          <p:nvPr/>
        </p:nvSpPr>
        <p:spPr>
          <a:xfrm>
            <a:off x="4035187" y="2506305"/>
            <a:ext cx="1105800" cy="4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Network</a:t>
            </a:r>
            <a:endParaRPr sz="1000">
              <a:latin typeface="Overpass"/>
              <a:ea typeface="Overpass"/>
              <a:cs typeface="Overpass"/>
              <a:sym typeface="Overpass"/>
            </a:endParaRPr>
          </a:p>
          <a:p>
            <a:pPr indent="0" lvl="0" marL="0" rtl="0" algn="ctr">
              <a:spcBef>
                <a:spcPts val="0"/>
              </a:spcBef>
              <a:spcAft>
                <a:spcPts val="0"/>
              </a:spcAft>
              <a:buNone/>
            </a:pPr>
            <a:r>
              <a:rPr lang="en" sz="1000">
                <a:latin typeface="Overpass"/>
                <a:ea typeface="Overpass"/>
                <a:cs typeface="Overpass"/>
                <a:sym typeface="Overpass"/>
              </a:rPr>
              <a:t>traffic control</a:t>
            </a:r>
            <a:endParaRPr sz="1000">
              <a:latin typeface="Overpass"/>
              <a:ea typeface="Overpass"/>
              <a:cs typeface="Overpass"/>
              <a:sym typeface="Overpass"/>
            </a:endParaRPr>
          </a:p>
        </p:txBody>
      </p:sp>
      <p:sp>
        <p:nvSpPr>
          <p:cNvPr id="1034" name="Google Shape;1034;p119"/>
          <p:cNvSpPr/>
          <p:nvPr/>
        </p:nvSpPr>
        <p:spPr>
          <a:xfrm>
            <a:off x="4199436" y="1669931"/>
            <a:ext cx="840900" cy="840900"/>
          </a:xfrm>
          <a:prstGeom prst="ellipse">
            <a:avLst/>
          </a:prstGeom>
          <a:solidFill>
            <a:srgbClr val="1147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035" name="Google Shape;1035;p119"/>
          <p:cNvPicPr preferRelativeResize="0"/>
          <p:nvPr/>
        </p:nvPicPr>
        <p:blipFill>
          <a:blip r:embed="rId3">
            <a:alphaModFix/>
          </a:blip>
          <a:stretch>
            <a:fillRect/>
          </a:stretch>
        </p:blipFill>
        <p:spPr>
          <a:xfrm>
            <a:off x="4446274" y="1910773"/>
            <a:ext cx="353625" cy="353625"/>
          </a:xfrm>
          <a:prstGeom prst="rect">
            <a:avLst/>
          </a:prstGeom>
          <a:noFill/>
          <a:ln>
            <a:noFill/>
          </a:ln>
        </p:spPr>
      </p:pic>
      <p:sp>
        <p:nvSpPr>
          <p:cNvPr id="1036" name="Google Shape;1036;p119"/>
          <p:cNvSpPr txBox="1"/>
          <p:nvPr/>
        </p:nvSpPr>
        <p:spPr>
          <a:xfrm>
            <a:off x="5161212" y="2506305"/>
            <a:ext cx="1105800" cy="4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Over-the-air</a:t>
            </a:r>
            <a:br>
              <a:rPr lang="en" sz="1000">
                <a:latin typeface="Overpass"/>
                <a:ea typeface="Overpass"/>
                <a:cs typeface="Overpass"/>
                <a:sym typeface="Overpass"/>
              </a:rPr>
            </a:br>
            <a:r>
              <a:rPr lang="en" sz="1000">
                <a:latin typeface="Overpass"/>
                <a:ea typeface="Overpass"/>
                <a:cs typeface="Overpass"/>
                <a:sym typeface="Overpass"/>
              </a:rPr>
              <a:t>updates</a:t>
            </a:r>
            <a:endParaRPr sz="1000">
              <a:latin typeface="Overpass"/>
              <a:ea typeface="Overpass"/>
              <a:cs typeface="Overpass"/>
              <a:sym typeface="Overpass"/>
            </a:endParaRPr>
          </a:p>
        </p:txBody>
      </p:sp>
      <p:sp>
        <p:nvSpPr>
          <p:cNvPr id="1037" name="Google Shape;1037;p119"/>
          <p:cNvSpPr/>
          <p:nvPr/>
        </p:nvSpPr>
        <p:spPr>
          <a:xfrm>
            <a:off x="5286918" y="1669931"/>
            <a:ext cx="840900" cy="840900"/>
          </a:xfrm>
          <a:prstGeom prst="ellipse">
            <a:avLst/>
          </a:prstGeom>
          <a:solidFill>
            <a:srgbClr val="1147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38" name="Google Shape;1038;p119"/>
          <p:cNvSpPr/>
          <p:nvPr/>
        </p:nvSpPr>
        <p:spPr>
          <a:xfrm>
            <a:off x="937000" y="3590400"/>
            <a:ext cx="7365900" cy="5349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Bare metal, VMware vSphere, Red Hat Virtualization, Red Hat OpenStack Platform, Amazon Web Services, Microsoft Azure, G</a:t>
            </a:r>
            <a:r>
              <a:rPr lang="en">
                <a:solidFill>
                  <a:srgbClr val="FFFFFF"/>
                </a:solidFill>
                <a:latin typeface="Overpass"/>
                <a:ea typeface="Overpass"/>
                <a:cs typeface="Overpass"/>
                <a:sym typeface="Overpass"/>
              </a:rPr>
              <a:t>oogle</a:t>
            </a:r>
            <a:endParaRPr>
              <a:solidFill>
                <a:srgbClr val="FFFFFF"/>
              </a:solidFill>
              <a:latin typeface="Overpass"/>
              <a:ea typeface="Overpass"/>
              <a:cs typeface="Overpass"/>
              <a:sym typeface="Overpass"/>
            </a:endParaRPr>
          </a:p>
        </p:txBody>
      </p:sp>
      <p:sp>
        <p:nvSpPr>
          <p:cNvPr id="1039" name="Google Shape;1039;p119"/>
          <p:cNvSpPr txBox="1"/>
          <p:nvPr/>
        </p:nvSpPr>
        <p:spPr>
          <a:xfrm>
            <a:off x="7311787" y="2506305"/>
            <a:ext cx="1105800" cy="4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Pluggable architecture</a:t>
            </a:r>
            <a:endParaRPr sz="1000">
              <a:latin typeface="Overpass"/>
              <a:ea typeface="Overpass"/>
              <a:cs typeface="Overpass"/>
              <a:sym typeface="Overpass"/>
            </a:endParaRPr>
          </a:p>
        </p:txBody>
      </p:sp>
      <p:sp>
        <p:nvSpPr>
          <p:cNvPr id="1040" name="Google Shape;1040;p119"/>
          <p:cNvSpPr/>
          <p:nvPr/>
        </p:nvSpPr>
        <p:spPr>
          <a:xfrm>
            <a:off x="7461884" y="1669931"/>
            <a:ext cx="840900" cy="840900"/>
          </a:xfrm>
          <a:prstGeom prst="ellipse">
            <a:avLst/>
          </a:prstGeom>
          <a:solidFill>
            <a:srgbClr val="1147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41" name="Google Shape;1041;p119"/>
          <p:cNvSpPr txBox="1"/>
          <p:nvPr/>
        </p:nvSpPr>
        <p:spPr>
          <a:xfrm>
            <a:off x="6244987" y="2506305"/>
            <a:ext cx="1105800" cy="4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Monitoring</a:t>
            </a:r>
            <a:br>
              <a:rPr lang="en" sz="1000">
                <a:latin typeface="Overpass"/>
                <a:ea typeface="Overpass"/>
                <a:cs typeface="Overpass"/>
                <a:sym typeface="Overpass"/>
              </a:rPr>
            </a:br>
            <a:r>
              <a:rPr lang="en" sz="1000">
                <a:latin typeface="Overpass"/>
                <a:ea typeface="Overpass"/>
                <a:cs typeface="Overpass"/>
                <a:sym typeface="Overpass"/>
              </a:rPr>
              <a:t>&amp; chargeback</a:t>
            </a:r>
            <a:endParaRPr sz="1000">
              <a:latin typeface="Overpass"/>
              <a:ea typeface="Overpass"/>
              <a:cs typeface="Overpass"/>
              <a:sym typeface="Overpass"/>
            </a:endParaRPr>
          </a:p>
        </p:txBody>
      </p:sp>
      <p:sp>
        <p:nvSpPr>
          <p:cNvPr id="1042" name="Google Shape;1042;p119"/>
          <p:cNvSpPr/>
          <p:nvPr/>
        </p:nvSpPr>
        <p:spPr>
          <a:xfrm>
            <a:off x="6374401" y="1669931"/>
            <a:ext cx="840900" cy="840900"/>
          </a:xfrm>
          <a:prstGeom prst="ellipse">
            <a:avLst/>
          </a:prstGeom>
          <a:solidFill>
            <a:srgbClr val="1147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043" name="Google Shape;1043;p119"/>
          <p:cNvPicPr preferRelativeResize="0"/>
          <p:nvPr/>
        </p:nvPicPr>
        <p:blipFill>
          <a:blip r:embed="rId4">
            <a:alphaModFix/>
          </a:blip>
          <a:stretch>
            <a:fillRect/>
          </a:stretch>
        </p:blipFill>
        <p:spPr>
          <a:xfrm>
            <a:off x="6611212" y="1887429"/>
            <a:ext cx="364925" cy="364925"/>
          </a:xfrm>
          <a:prstGeom prst="rect">
            <a:avLst/>
          </a:prstGeom>
          <a:noFill/>
          <a:ln>
            <a:noFill/>
          </a:ln>
        </p:spPr>
      </p:pic>
      <p:pic>
        <p:nvPicPr>
          <p:cNvPr id="1044" name="Google Shape;1044;p119"/>
          <p:cNvPicPr preferRelativeResize="0"/>
          <p:nvPr/>
        </p:nvPicPr>
        <p:blipFill>
          <a:blip r:embed="rId5">
            <a:alphaModFix/>
          </a:blip>
          <a:stretch>
            <a:fillRect/>
          </a:stretch>
        </p:blipFill>
        <p:spPr>
          <a:xfrm>
            <a:off x="1156200" y="1902020"/>
            <a:ext cx="388875" cy="379900"/>
          </a:xfrm>
          <a:prstGeom prst="rect">
            <a:avLst/>
          </a:prstGeom>
          <a:noFill/>
          <a:ln>
            <a:noFill/>
          </a:ln>
        </p:spPr>
      </p:pic>
      <p:pic>
        <p:nvPicPr>
          <p:cNvPr id="1045" name="Google Shape;1045;p119"/>
          <p:cNvPicPr preferRelativeResize="0"/>
          <p:nvPr/>
        </p:nvPicPr>
        <p:blipFill>
          <a:blip r:embed="rId6">
            <a:alphaModFix/>
          </a:blip>
          <a:stretch>
            <a:fillRect/>
          </a:stretch>
        </p:blipFill>
        <p:spPr>
          <a:xfrm>
            <a:off x="5474389" y="1935529"/>
            <a:ext cx="456075" cy="285375"/>
          </a:xfrm>
          <a:prstGeom prst="rect">
            <a:avLst/>
          </a:prstGeom>
          <a:noFill/>
          <a:ln>
            <a:noFill/>
          </a:ln>
        </p:spPr>
      </p:pic>
      <p:pic>
        <p:nvPicPr>
          <p:cNvPr id="1046" name="Google Shape;1046;p119"/>
          <p:cNvPicPr preferRelativeResize="0"/>
          <p:nvPr/>
        </p:nvPicPr>
        <p:blipFill rotWithShape="1">
          <a:blip r:embed="rId7">
            <a:alphaModFix/>
          </a:blip>
          <a:srcRect b="0" l="0" r="0" t="0"/>
          <a:stretch/>
        </p:blipFill>
        <p:spPr>
          <a:xfrm>
            <a:off x="3852000" y="3099093"/>
            <a:ext cx="1440000" cy="387900"/>
          </a:xfrm>
          <a:prstGeom prst="rect">
            <a:avLst/>
          </a:prstGeom>
          <a:noFill/>
          <a:ln>
            <a:noFill/>
          </a:ln>
        </p:spPr>
      </p:pic>
      <p:sp>
        <p:nvSpPr>
          <p:cNvPr id="1047" name="Google Shape;1047;p119"/>
          <p:cNvSpPr/>
          <p:nvPr/>
        </p:nvSpPr>
        <p:spPr>
          <a:xfrm>
            <a:off x="3111953" y="1669931"/>
            <a:ext cx="840900" cy="840900"/>
          </a:xfrm>
          <a:prstGeom prst="ellipse">
            <a:avLst/>
          </a:prstGeom>
          <a:solidFill>
            <a:srgbClr val="1147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48" name="Google Shape;1048;p119"/>
          <p:cNvSpPr txBox="1"/>
          <p:nvPr/>
        </p:nvSpPr>
        <p:spPr>
          <a:xfrm>
            <a:off x="2942749" y="2506310"/>
            <a:ext cx="1162800" cy="4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Secure by default</a:t>
            </a:r>
            <a:endParaRPr sz="1000">
              <a:latin typeface="Overpass"/>
              <a:ea typeface="Overpass"/>
              <a:cs typeface="Overpass"/>
              <a:sym typeface="Overpass"/>
            </a:endParaRPr>
          </a:p>
        </p:txBody>
      </p:sp>
      <p:pic>
        <p:nvPicPr>
          <p:cNvPr id="1049" name="Google Shape;1049;p119"/>
          <p:cNvPicPr preferRelativeResize="0"/>
          <p:nvPr/>
        </p:nvPicPr>
        <p:blipFill>
          <a:blip r:embed="rId8">
            <a:alphaModFix/>
          </a:blip>
          <a:stretch>
            <a:fillRect/>
          </a:stretch>
        </p:blipFill>
        <p:spPr>
          <a:xfrm>
            <a:off x="3356231" y="1891205"/>
            <a:ext cx="364300" cy="416925"/>
          </a:xfrm>
          <a:prstGeom prst="rect">
            <a:avLst/>
          </a:prstGeom>
          <a:noFill/>
          <a:ln>
            <a:noFill/>
          </a:ln>
        </p:spPr>
      </p:pic>
      <p:pic>
        <p:nvPicPr>
          <p:cNvPr id="1050" name="Google Shape;1050;p119"/>
          <p:cNvPicPr preferRelativeResize="0"/>
          <p:nvPr/>
        </p:nvPicPr>
        <p:blipFill>
          <a:blip r:embed="rId9">
            <a:alphaModFix/>
          </a:blip>
          <a:stretch>
            <a:fillRect/>
          </a:stretch>
        </p:blipFill>
        <p:spPr>
          <a:xfrm>
            <a:off x="2220529" y="1811229"/>
            <a:ext cx="427425" cy="512925"/>
          </a:xfrm>
          <a:prstGeom prst="rect">
            <a:avLst/>
          </a:prstGeom>
          <a:noFill/>
          <a:ln>
            <a:noFill/>
          </a:ln>
        </p:spPr>
      </p:pic>
      <p:pic>
        <p:nvPicPr>
          <p:cNvPr id="1051" name="Google Shape;1051;p119"/>
          <p:cNvPicPr preferRelativeResize="0"/>
          <p:nvPr/>
        </p:nvPicPr>
        <p:blipFill>
          <a:blip r:embed="rId10">
            <a:alphaModFix/>
          </a:blip>
          <a:stretch>
            <a:fillRect/>
          </a:stretch>
        </p:blipFill>
        <p:spPr>
          <a:xfrm>
            <a:off x="7685600" y="1891940"/>
            <a:ext cx="395575" cy="395575"/>
          </a:xfrm>
          <a:prstGeom prst="rect">
            <a:avLst/>
          </a:prstGeom>
          <a:noFill/>
          <a:ln>
            <a:noFill/>
          </a:ln>
        </p:spPr>
      </p:pic>
      <p:sp>
        <p:nvSpPr>
          <p:cNvPr id="1052" name="Google Shape;1052;p119"/>
          <p:cNvSpPr txBox="1"/>
          <p:nvPr/>
        </p:nvSpPr>
        <p:spPr>
          <a:xfrm>
            <a:off x="936900" y="910800"/>
            <a:ext cx="7365900" cy="35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Overpass"/>
                <a:ea typeface="Overpass"/>
                <a:cs typeface="Overpass"/>
                <a:sym typeface="Overpass"/>
              </a:rPr>
              <a:t>FROM YOUR DATACENTER TO THE CLOUD</a:t>
            </a:r>
            <a:endParaRPr>
              <a:solidFill>
                <a:schemeClr val="dk1"/>
              </a:solidFill>
              <a:latin typeface="Overpass"/>
              <a:ea typeface="Overpass"/>
              <a:cs typeface="Overpass"/>
              <a:sym typeface="Overpas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Google Shape;1057;p120"/>
          <p:cNvSpPr/>
          <p:nvPr/>
        </p:nvSpPr>
        <p:spPr>
          <a:xfrm>
            <a:off x="4860375" y="1509425"/>
            <a:ext cx="4283700" cy="2399100"/>
          </a:xfrm>
          <a:prstGeom prst="rect">
            <a:avLst/>
          </a:prstGeom>
          <a:solidFill>
            <a:srgbClr val="007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endParaRPr>
          </a:p>
        </p:txBody>
      </p:sp>
      <p:sp>
        <p:nvSpPr>
          <p:cNvPr id="1058" name="Google Shape;1058;p120"/>
          <p:cNvSpPr/>
          <p:nvPr/>
        </p:nvSpPr>
        <p:spPr>
          <a:xfrm rot="-5400000">
            <a:off x="3065863" y="1048700"/>
            <a:ext cx="2399050" cy="3320500"/>
          </a:xfrm>
          <a:prstGeom prst="flowChartOffpageConnector">
            <a:avLst/>
          </a:prstGeom>
          <a:solidFill>
            <a:srgbClr val="005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endParaRPr>
          </a:p>
        </p:txBody>
      </p:sp>
      <p:sp>
        <p:nvSpPr>
          <p:cNvPr id="1059" name="Google Shape;1059;p120"/>
          <p:cNvSpPr/>
          <p:nvPr/>
        </p:nvSpPr>
        <p:spPr>
          <a:xfrm rot="-5400000">
            <a:off x="460725" y="1048700"/>
            <a:ext cx="2399050" cy="3320500"/>
          </a:xfrm>
          <a:prstGeom prst="flowChartOffpageConnector">
            <a:avLst/>
          </a:prstGeom>
          <a:solidFill>
            <a:srgbClr val="0041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endParaRPr>
          </a:p>
        </p:txBody>
      </p:sp>
      <p:sp>
        <p:nvSpPr>
          <p:cNvPr id="1060" name="Google Shape;1060;p120"/>
          <p:cNvSpPr txBox="1"/>
          <p:nvPr/>
        </p:nvSpPr>
        <p:spPr>
          <a:xfrm>
            <a:off x="557250" y="1716825"/>
            <a:ext cx="2047800" cy="6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SemiBold"/>
                <a:ea typeface="Overpass SemiBold"/>
                <a:cs typeface="Overpass SemiBold"/>
                <a:sym typeface="Overpass SemiBold"/>
              </a:rPr>
              <a:t>1. </a:t>
            </a:r>
            <a:r>
              <a:rPr lang="en" sz="1800">
                <a:solidFill>
                  <a:srgbClr val="FFFFFF"/>
                </a:solidFill>
                <a:latin typeface="Overpass SemiBold"/>
                <a:ea typeface="Overpass SemiBold"/>
                <a:cs typeface="Overpass SemiBold"/>
                <a:sym typeface="Overpass SemiBold"/>
              </a:rPr>
              <a:t>Stateless</a:t>
            </a:r>
            <a:r>
              <a:rPr lang="en" sz="1800">
                <a:solidFill>
                  <a:srgbClr val="FFFFFF"/>
                </a:solidFill>
                <a:latin typeface="Overpass SemiBold"/>
                <a:ea typeface="Overpass SemiBold"/>
                <a:cs typeface="Overpass SemiBold"/>
                <a:sym typeface="Overpass SemiBold"/>
              </a:rPr>
              <a:t> apps</a:t>
            </a:r>
            <a:endParaRPr sz="1800">
              <a:solidFill>
                <a:srgbClr val="FFFFFF"/>
              </a:solidFill>
              <a:latin typeface="Overpass SemiBold"/>
              <a:ea typeface="Overpass SemiBold"/>
              <a:cs typeface="Overpass SemiBold"/>
              <a:sym typeface="Overpass SemiBold"/>
            </a:endParaRPr>
          </a:p>
        </p:txBody>
      </p:sp>
      <p:sp>
        <p:nvSpPr>
          <p:cNvPr id="1061" name="Google Shape;1061;p120"/>
          <p:cNvSpPr txBox="1"/>
          <p:nvPr/>
        </p:nvSpPr>
        <p:spPr>
          <a:xfrm>
            <a:off x="692750" y="2354625"/>
            <a:ext cx="1776900" cy="63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FFFFFF"/>
                </a:solidFill>
                <a:latin typeface="Overpass Light"/>
                <a:ea typeface="Overpass Light"/>
                <a:cs typeface="Overpass Light"/>
                <a:sym typeface="Overpass Light"/>
              </a:rPr>
              <a:t>ReplicaSets</a:t>
            </a:r>
            <a:endParaRPr sz="1800">
              <a:solidFill>
                <a:srgbClr val="FFFFFF"/>
              </a:solidFill>
              <a:latin typeface="Overpass Light"/>
              <a:ea typeface="Overpass Light"/>
              <a:cs typeface="Overpass Light"/>
              <a:sym typeface="Overpass Light"/>
            </a:endParaRPr>
          </a:p>
          <a:p>
            <a:pPr indent="0" lvl="0" marL="0" rtl="0" algn="ctr">
              <a:lnSpc>
                <a:spcPct val="150000"/>
              </a:lnSpc>
              <a:spcBef>
                <a:spcPts val="0"/>
              </a:spcBef>
              <a:spcAft>
                <a:spcPts val="0"/>
              </a:spcAft>
              <a:buNone/>
            </a:pPr>
            <a:r>
              <a:rPr lang="en" sz="1800">
                <a:solidFill>
                  <a:srgbClr val="FFFFFF"/>
                </a:solidFill>
                <a:latin typeface="Overpass Light"/>
                <a:ea typeface="Overpass Light"/>
                <a:cs typeface="Overpass Light"/>
                <a:sym typeface="Overpass Light"/>
              </a:rPr>
              <a:t>Deployments</a:t>
            </a:r>
            <a:endParaRPr sz="1800">
              <a:solidFill>
                <a:srgbClr val="FFFFFF"/>
              </a:solidFill>
              <a:latin typeface="Overpass Light"/>
              <a:ea typeface="Overpass Light"/>
              <a:cs typeface="Overpass Light"/>
              <a:sym typeface="Overpass Light"/>
            </a:endParaRPr>
          </a:p>
        </p:txBody>
      </p:sp>
      <p:sp>
        <p:nvSpPr>
          <p:cNvPr id="1062" name="Google Shape;1062;p120"/>
          <p:cNvSpPr txBox="1"/>
          <p:nvPr/>
        </p:nvSpPr>
        <p:spPr>
          <a:xfrm>
            <a:off x="3343263" y="1716825"/>
            <a:ext cx="2114700" cy="6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SemiBold"/>
                <a:ea typeface="Overpass SemiBold"/>
                <a:cs typeface="Overpass SemiBold"/>
                <a:sym typeface="Overpass SemiBold"/>
              </a:rPr>
              <a:t>2. Stateful apps</a:t>
            </a:r>
            <a:endParaRPr sz="1800">
              <a:solidFill>
                <a:srgbClr val="FFFFFF"/>
              </a:solidFill>
              <a:latin typeface="Overpass SemiBold"/>
              <a:ea typeface="Overpass SemiBold"/>
              <a:cs typeface="Overpass SemiBold"/>
              <a:sym typeface="Overpass SemiBold"/>
            </a:endParaRPr>
          </a:p>
        </p:txBody>
      </p:sp>
      <p:sp>
        <p:nvSpPr>
          <p:cNvPr id="1063" name="Google Shape;1063;p120"/>
          <p:cNvSpPr txBox="1"/>
          <p:nvPr/>
        </p:nvSpPr>
        <p:spPr>
          <a:xfrm>
            <a:off x="3132075" y="2354625"/>
            <a:ext cx="2537100" cy="63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FFFFFF"/>
                </a:solidFill>
                <a:latin typeface="Overpass Light"/>
                <a:ea typeface="Overpass Light"/>
                <a:cs typeface="Overpass Light"/>
                <a:sym typeface="Overpass Light"/>
              </a:rPr>
              <a:t>StatefulSets</a:t>
            </a:r>
            <a:endParaRPr sz="1800">
              <a:solidFill>
                <a:srgbClr val="FFFFFF"/>
              </a:solidFill>
              <a:latin typeface="Overpass Light"/>
              <a:ea typeface="Overpass Light"/>
              <a:cs typeface="Overpass Light"/>
              <a:sym typeface="Overpass Light"/>
            </a:endParaRPr>
          </a:p>
          <a:p>
            <a:pPr indent="0" lvl="0" marL="0" rtl="0" algn="ctr">
              <a:lnSpc>
                <a:spcPct val="150000"/>
              </a:lnSpc>
              <a:spcBef>
                <a:spcPts val="0"/>
              </a:spcBef>
              <a:spcAft>
                <a:spcPts val="0"/>
              </a:spcAft>
              <a:buNone/>
            </a:pPr>
            <a:r>
              <a:rPr lang="en" sz="1800">
                <a:solidFill>
                  <a:srgbClr val="FFFFFF"/>
                </a:solidFill>
                <a:latin typeface="Overpass Light"/>
                <a:ea typeface="Overpass Light"/>
                <a:cs typeface="Overpass Light"/>
                <a:sym typeface="Overpass Light"/>
              </a:rPr>
              <a:t>Storage/CSI</a:t>
            </a:r>
            <a:endParaRPr sz="1800">
              <a:solidFill>
                <a:srgbClr val="FFFFFF"/>
              </a:solidFill>
              <a:latin typeface="Overpass Light"/>
              <a:ea typeface="Overpass Light"/>
              <a:cs typeface="Overpass Light"/>
              <a:sym typeface="Overpass Light"/>
            </a:endParaRPr>
          </a:p>
        </p:txBody>
      </p:sp>
      <p:sp>
        <p:nvSpPr>
          <p:cNvPr id="1064" name="Google Shape;1064;p120"/>
          <p:cNvSpPr txBox="1"/>
          <p:nvPr/>
        </p:nvSpPr>
        <p:spPr>
          <a:xfrm>
            <a:off x="6061175" y="1716825"/>
            <a:ext cx="2622600" cy="6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SemiBold"/>
                <a:ea typeface="Overpass SemiBold"/>
                <a:cs typeface="Overpass SemiBold"/>
                <a:sym typeface="Overpass SemiBold"/>
              </a:rPr>
              <a:t>3. Distributed systems</a:t>
            </a:r>
            <a:endParaRPr sz="1800">
              <a:solidFill>
                <a:srgbClr val="FFFFFF"/>
              </a:solidFill>
              <a:latin typeface="Overpass SemiBold"/>
              <a:ea typeface="Overpass SemiBold"/>
              <a:cs typeface="Overpass SemiBold"/>
              <a:sym typeface="Overpass SemiBold"/>
            </a:endParaRPr>
          </a:p>
        </p:txBody>
      </p:sp>
      <p:sp>
        <p:nvSpPr>
          <p:cNvPr id="1065" name="Google Shape;1065;p120"/>
          <p:cNvSpPr txBox="1"/>
          <p:nvPr/>
        </p:nvSpPr>
        <p:spPr>
          <a:xfrm>
            <a:off x="6061125" y="2354625"/>
            <a:ext cx="2622600" cy="63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FFFFFF"/>
                </a:solidFill>
                <a:latin typeface="Overpass Light"/>
                <a:ea typeface="Overpass Light"/>
                <a:cs typeface="Overpass Light"/>
                <a:sym typeface="Overpass Light"/>
              </a:rPr>
              <a:t>Data rebalancing</a:t>
            </a:r>
            <a:endParaRPr sz="1800">
              <a:solidFill>
                <a:srgbClr val="FFFFFF"/>
              </a:solidFill>
              <a:latin typeface="Overpass Light"/>
              <a:ea typeface="Overpass Light"/>
              <a:cs typeface="Overpass Light"/>
              <a:sym typeface="Overpass Light"/>
            </a:endParaRPr>
          </a:p>
          <a:p>
            <a:pPr indent="0" lvl="0" marL="0" rtl="0" algn="ctr">
              <a:lnSpc>
                <a:spcPct val="150000"/>
              </a:lnSpc>
              <a:spcBef>
                <a:spcPts val="0"/>
              </a:spcBef>
              <a:spcAft>
                <a:spcPts val="0"/>
              </a:spcAft>
              <a:buNone/>
            </a:pPr>
            <a:r>
              <a:rPr lang="en" sz="1800">
                <a:solidFill>
                  <a:srgbClr val="FFFFFF"/>
                </a:solidFill>
                <a:latin typeface="Overpass Light"/>
                <a:ea typeface="Overpass Light"/>
                <a:cs typeface="Overpass Light"/>
                <a:sym typeface="Overpass Light"/>
              </a:rPr>
              <a:t>Autoscaling</a:t>
            </a:r>
            <a:endParaRPr sz="1800">
              <a:solidFill>
                <a:srgbClr val="FFFFFF"/>
              </a:solidFill>
              <a:latin typeface="Overpass Light"/>
              <a:ea typeface="Overpass Light"/>
              <a:cs typeface="Overpass Light"/>
              <a:sym typeface="Overpass Light"/>
            </a:endParaRPr>
          </a:p>
          <a:p>
            <a:pPr indent="0" lvl="0" marL="0" rtl="0" algn="ctr">
              <a:lnSpc>
                <a:spcPct val="150000"/>
              </a:lnSpc>
              <a:spcBef>
                <a:spcPts val="0"/>
              </a:spcBef>
              <a:spcAft>
                <a:spcPts val="0"/>
              </a:spcAft>
              <a:buNone/>
            </a:pPr>
            <a:r>
              <a:rPr lang="en" sz="1800">
                <a:solidFill>
                  <a:srgbClr val="FFFFFF"/>
                </a:solidFill>
                <a:latin typeface="Overpass Light"/>
                <a:ea typeface="Overpass Light"/>
                <a:cs typeface="Overpass Light"/>
                <a:sym typeface="Overpass Light"/>
              </a:rPr>
              <a:t>Seamless upgrades</a:t>
            </a:r>
            <a:endParaRPr sz="1800">
              <a:solidFill>
                <a:srgbClr val="FFFFFF"/>
              </a:solidFill>
              <a:latin typeface="Overpass Light"/>
              <a:ea typeface="Overpass Light"/>
              <a:cs typeface="Overpass Light"/>
              <a:sym typeface="Overpass Light"/>
            </a:endParaRPr>
          </a:p>
          <a:p>
            <a:pPr indent="0" lvl="0" marL="0" rtl="0" algn="ctr">
              <a:lnSpc>
                <a:spcPct val="150000"/>
              </a:lnSpc>
              <a:spcBef>
                <a:spcPts val="0"/>
              </a:spcBef>
              <a:spcAft>
                <a:spcPts val="0"/>
              </a:spcAft>
              <a:buNone/>
            </a:pPr>
            <a:r>
              <a:t/>
            </a:r>
            <a:endParaRPr sz="1800">
              <a:solidFill>
                <a:srgbClr val="FFFFFF"/>
              </a:solidFill>
              <a:latin typeface="Overpass Light"/>
              <a:ea typeface="Overpass Light"/>
              <a:cs typeface="Overpass Light"/>
              <a:sym typeface="Overpass Light"/>
            </a:endParaRPr>
          </a:p>
        </p:txBody>
      </p:sp>
      <p:sp>
        <p:nvSpPr>
          <p:cNvPr id="1066" name="Google Shape;1066;p120"/>
          <p:cNvSpPr txBox="1"/>
          <p:nvPr>
            <p:ph type="title"/>
          </p:nvPr>
        </p:nvSpPr>
        <p:spPr>
          <a:xfrm>
            <a:off x="1314450" y="4809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900"/>
              <a:t>Kubernetes adoption phases</a:t>
            </a:r>
            <a:endParaRPr sz="2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pic>
        <p:nvPicPr>
          <p:cNvPr id="721" name="Google Shape;721;p103"/>
          <p:cNvPicPr preferRelativeResize="0"/>
          <p:nvPr/>
        </p:nvPicPr>
        <p:blipFill rotWithShape="1">
          <a:blip r:embed="rId3">
            <a:alphaModFix/>
          </a:blip>
          <a:srcRect b="0" l="34197" r="0" t="0"/>
          <a:stretch/>
        </p:blipFill>
        <p:spPr>
          <a:xfrm>
            <a:off x="0" y="303056"/>
            <a:ext cx="3328821" cy="4507627"/>
          </a:xfrm>
          <a:prstGeom prst="rect">
            <a:avLst/>
          </a:prstGeom>
          <a:noFill/>
          <a:ln>
            <a:noFill/>
          </a:ln>
        </p:spPr>
      </p:pic>
      <p:sp>
        <p:nvSpPr>
          <p:cNvPr id="722" name="Google Shape;722;p103"/>
          <p:cNvSpPr txBox="1"/>
          <p:nvPr>
            <p:ph type="title"/>
          </p:nvPr>
        </p:nvSpPr>
        <p:spPr>
          <a:xfrm>
            <a:off x="1314450" y="42375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900"/>
              <a:t>Big ideas drive business innovation</a:t>
            </a:r>
            <a:endParaRPr sz="2900"/>
          </a:p>
        </p:txBody>
      </p:sp>
      <p:pic>
        <p:nvPicPr>
          <p:cNvPr id="723" name="Google Shape;723;p103"/>
          <p:cNvPicPr preferRelativeResize="0"/>
          <p:nvPr/>
        </p:nvPicPr>
        <p:blipFill>
          <a:blip r:embed="rId4">
            <a:alphaModFix/>
          </a:blip>
          <a:stretch>
            <a:fillRect/>
          </a:stretch>
        </p:blipFill>
        <p:spPr>
          <a:xfrm>
            <a:off x="1281375" y="3707187"/>
            <a:ext cx="184665" cy="273578"/>
          </a:xfrm>
          <a:prstGeom prst="rect">
            <a:avLst/>
          </a:prstGeom>
          <a:noFill/>
          <a:ln>
            <a:noFill/>
          </a:ln>
        </p:spPr>
      </p:pic>
      <p:sp>
        <p:nvSpPr>
          <p:cNvPr id="724" name="Google Shape;724;p103"/>
          <p:cNvSpPr txBox="1"/>
          <p:nvPr>
            <p:ph type="title"/>
          </p:nvPr>
        </p:nvSpPr>
        <p:spPr>
          <a:xfrm>
            <a:off x="4672256" y="1921884"/>
            <a:ext cx="3972900" cy="725700"/>
          </a:xfrm>
          <a:prstGeom prst="rect">
            <a:avLst/>
          </a:prstGeom>
        </p:spPr>
        <p:txBody>
          <a:bodyPr anchorCtr="0" anchor="t" bIns="0" lIns="0" spcFirstLastPara="1" rIns="0" wrap="square" tIns="0">
            <a:noAutofit/>
          </a:bodyPr>
          <a:lstStyle/>
          <a:p>
            <a:pPr indent="0" lvl="0" marL="0" rtl="0" algn="l">
              <a:lnSpc>
                <a:spcPct val="138000"/>
              </a:lnSpc>
              <a:spcBef>
                <a:spcPts val="0"/>
              </a:spcBef>
              <a:spcAft>
                <a:spcPts val="0"/>
              </a:spcAft>
              <a:buNone/>
            </a:pPr>
            <a:r>
              <a:rPr lang="en" sz="1800">
                <a:solidFill>
                  <a:srgbClr val="EE0000"/>
                </a:solidFill>
              </a:rPr>
              <a:t>Business innovation is all around us.</a:t>
            </a:r>
            <a:endParaRPr sz="1800">
              <a:solidFill>
                <a:srgbClr val="EE0000"/>
              </a:solidFill>
            </a:endParaRPr>
          </a:p>
        </p:txBody>
      </p:sp>
      <p:sp>
        <p:nvSpPr>
          <p:cNvPr id="725" name="Google Shape;725;p103"/>
          <p:cNvSpPr txBox="1"/>
          <p:nvPr>
            <p:ph type="title"/>
          </p:nvPr>
        </p:nvSpPr>
        <p:spPr>
          <a:xfrm>
            <a:off x="4672256" y="2492316"/>
            <a:ext cx="3782700" cy="1485300"/>
          </a:xfrm>
          <a:prstGeom prst="rect">
            <a:avLst/>
          </a:prstGeom>
        </p:spPr>
        <p:txBody>
          <a:bodyPr anchorCtr="0" anchor="t" bIns="0" lIns="0" spcFirstLastPara="1" rIns="0" wrap="square" tIns="0">
            <a:noAutofit/>
          </a:bodyPr>
          <a:lstStyle/>
          <a:p>
            <a:pPr indent="0" lvl="0" marL="0" rtl="0" algn="l">
              <a:lnSpc>
                <a:spcPct val="155000"/>
              </a:lnSpc>
              <a:spcBef>
                <a:spcPts val="0"/>
              </a:spcBef>
              <a:spcAft>
                <a:spcPts val="0"/>
              </a:spcAft>
              <a:buNone/>
            </a:pPr>
            <a:r>
              <a:rPr lang="en" sz="1400">
                <a:solidFill>
                  <a:srgbClr val="131313"/>
                </a:solidFill>
                <a:latin typeface="Overpass"/>
                <a:ea typeface="Overpass"/>
                <a:cs typeface="Overpass"/>
                <a:sym typeface="Overpass"/>
              </a:rPr>
              <a:t>Every organization in every geography and in every industry can innovate and create more customer value and differentiation with </a:t>
            </a:r>
            <a:br>
              <a:rPr lang="en" sz="1400">
                <a:solidFill>
                  <a:srgbClr val="131313"/>
                </a:solidFill>
                <a:latin typeface="Overpass"/>
                <a:ea typeface="Overpass"/>
                <a:cs typeface="Overpass"/>
                <a:sym typeface="Overpass"/>
              </a:rPr>
            </a:br>
            <a:r>
              <a:rPr lang="en" sz="1400">
                <a:solidFill>
                  <a:srgbClr val="131313"/>
                </a:solidFill>
                <a:latin typeface="Overpass"/>
                <a:ea typeface="Overpass"/>
                <a:cs typeface="Overpass"/>
                <a:sym typeface="Overpass"/>
              </a:rPr>
              <a:t>open source technologies and an open culture.</a:t>
            </a:r>
            <a:endParaRPr sz="1400">
              <a:solidFill>
                <a:srgbClr val="131313"/>
              </a:solidFill>
            </a:endParaRPr>
          </a:p>
        </p:txBody>
      </p:sp>
      <p:cxnSp>
        <p:nvCxnSpPr>
          <p:cNvPr id="726" name="Google Shape;726;p103"/>
          <p:cNvCxnSpPr/>
          <p:nvPr/>
        </p:nvCxnSpPr>
        <p:spPr>
          <a:xfrm>
            <a:off x="4175813" y="1435350"/>
            <a:ext cx="0" cy="3028800"/>
          </a:xfrm>
          <a:prstGeom prst="straightConnector1">
            <a:avLst/>
          </a:prstGeom>
          <a:noFill/>
          <a:ln cap="flat" cmpd="sng" w="9525">
            <a:solidFill>
              <a:schemeClr val="dk2"/>
            </a:solidFill>
            <a:prstDash val="dot"/>
            <a:round/>
            <a:headEnd len="med" w="med" type="none"/>
            <a:tailEnd len="med" w="med" type="none"/>
          </a:ln>
        </p:spPr>
      </p:cxnSp>
      <p:sp>
        <p:nvSpPr>
          <p:cNvPr id="727" name="Google Shape;727;p103"/>
          <p:cNvSpPr txBox="1"/>
          <p:nvPr/>
        </p:nvSpPr>
        <p:spPr>
          <a:xfrm>
            <a:off x="88256" y="3101306"/>
            <a:ext cx="2553900" cy="391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400">
                <a:solidFill>
                  <a:srgbClr val="4C4C4C"/>
                </a:solidFill>
                <a:latin typeface="Overpass"/>
                <a:ea typeface="Overpass"/>
                <a:cs typeface="Overpass"/>
                <a:sym typeface="Overpass"/>
              </a:rPr>
              <a:t>Open source communities </a:t>
            </a:r>
            <a:endParaRPr b="1" sz="1400">
              <a:solidFill>
                <a:srgbClr val="4C4C4C"/>
              </a:solidFill>
              <a:latin typeface="Overpass"/>
              <a:ea typeface="Overpass"/>
              <a:cs typeface="Overpass"/>
              <a:sym typeface="Overpass"/>
            </a:endParaRPr>
          </a:p>
        </p:txBody>
      </p:sp>
      <p:sp>
        <p:nvSpPr>
          <p:cNvPr id="728" name="Google Shape;728;p103"/>
          <p:cNvSpPr txBox="1"/>
          <p:nvPr/>
        </p:nvSpPr>
        <p:spPr>
          <a:xfrm>
            <a:off x="930431" y="3378506"/>
            <a:ext cx="2166600" cy="391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700">
                <a:solidFill>
                  <a:srgbClr val="37424A"/>
                </a:solidFill>
                <a:latin typeface="Overpass"/>
                <a:ea typeface="Overpass"/>
                <a:cs typeface="Overpass"/>
                <a:sym typeface="Overpass"/>
              </a:rPr>
              <a:t>Open organization </a:t>
            </a:r>
            <a:endParaRPr b="1" sz="1700">
              <a:solidFill>
                <a:srgbClr val="37424A"/>
              </a:solidFill>
              <a:latin typeface="Overpass"/>
              <a:ea typeface="Overpass"/>
              <a:cs typeface="Overpass"/>
              <a:sym typeface="Overpass"/>
            </a:endParaRPr>
          </a:p>
        </p:txBody>
      </p:sp>
      <p:sp>
        <p:nvSpPr>
          <p:cNvPr id="729" name="Google Shape;729;p103"/>
          <p:cNvSpPr txBox="1"/>
          <p:nvPr/>
        </p:nvSpPr>
        <p:spPr>
          <a:xfrm>
            <a:off x="202556" y="3672806"/>
            <a:ext cx="1078800" cy="391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200">
                <a:solidFill>
                  <a:srgbClr val="4C4C4C"/>
                </a:solidFill>
                <a:latin typeface="Overpass"/>
                <a:ea typeface="Overpass"/>
                <a:cs typeface="Overpass"/>
                <a:sym typeface="Overpass"/>
              </a:rPr>
              <a:t>Kubernetes</a:t>
            </a:r>
            <a:endParaRPr b="1" sz="1200">
              <a:solidFill>
                <a:srgbClr val="4C4C4C"/>
              </a:solidFill>
              <a:latin typeface="Overpass"/>
              <a:ea typeface="Overpass"/>
              <a:cs typeface="Overpass"/>
              <a:sym typeface="Overpas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0" name="Shape 1070"/>
        <p:cNvGrpSpPr/>
        <p:nvPr/>
      </p:nvGrpSpPr>
      <p:grpSpPr>
        <a:xfrm>
          <a:off x="0" y="0"/>
          <a:ext cx="0" cy="0"/>
          <a:chOff x="0" y="0"/>
          <a:chExt cx="0" cy="0"/>
        </a:xfrm>
      </p:grpSpPr>
      <p:sp>
        <p:nvSpPr>
          <p:cNvPr id="1071" name="Google Shape;1071;p121"/>
          <p:cNvSpPr txBox="1"/>
          <p:nvPr>
            <p:ph idx="4294967295" type="subTitle"/>
          </p:nvPr>
        </p:nvSpPr>
        <p:spPr>
          <a:xfrm>
            <a:off x="826650" y="853575"/>
            <a:ext cx="7490700" cy="2763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sz="1400">
                <a:solidFill>
                  <a:schemeClr val="dk1"/>
                </a:solidFill>
                <a:latin typeface="Proxima Nova"/>
                <a:ea typeface="Proxima Nova"/>
                <a:cs typeface="Proxima Nova"/>
                <a:sym typeface="Proxima Nova"/>
              </a:rPr>
              <a:t>FULLY AUTOMATED DAY-1 AND DAY-2 OPERATIONS</a:t>
            </a:r>
            <a:endParaRPr sz="1400">
              <a:solidFill>
                <a:schemeClr val="dk1"/>
              </a:solidFill>
              <a:latin typeface="Proxima Nova"/>
              <a:ea typeface="Proxima Nova"/>
              <a:cs typeface="Proxima Nova"/>
              <a:sym typeface="Proxima Nova"/>
            </a:endParaRPr>
          </a:p>
        </p:txBody>
      </p:sp>
      <p:sp>
        <p:nvSpPr>
          <p:cNvPr id="1072" name="Google Shape;1072;p121"/>
          <p:cNvSpPr txBox="1"/>
          <p:nvPr/>
        </p:nvSpPr>
        <p:spPr>
          <a:xfrm>
            <a:off x="734025" y="2833636"/>
            <a:ext cx="1829700" cy="27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latin typeface="Overpass"/>
              <a:ea typeface="Overpass"/>
              <a:cs typeface="Overpass"/>
              <a:sym typeface="Overpass"/>
            </a:endParaRPr>
          </a:p>
        </p:txBody>
      </p:sp>
      <p:sp>
        <p:nvSpPr>
          <p:cNvPr id="1073" name="Google Shape;1073;p121"/>
          <p:cNvSpPr/>
          <p:nvPr/>
        </p:nvSpPr>
        <p:spPr>
          <a:xfrm>
            <a:off x="655425" y="2444008"/>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Infra provisioning</a:t>
            </a:r>
            <a:endParaRPr sz="1000">
              <a:solidFill>
                <a:srgbClr val="FFFFFF"/>
              </a:solidFill>
              <a:latin typeface="Overpass"/>
              <a:ea typeface="Overpass"/>
              <a:cs typeface="Overpass"/>
              <a:sym typeface="Overpass"/>
            </a:endParaRPr>
          </a:p>
        </p:txBody>
      </p:sp>
      <p:sp>
        <p:nvSpPr>
          <p:cNvPr id="1074" name="Google Shape;1074;p121"/>
          <p:cNvSpPr/>
          <p:nvPr/>
        </p:nvSpPr>
        <p:spPr>
          <a:xfrm>
            <a:off x="655425" y="2804708"/>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Embedded OS</a:t>
            </a:r>
            <a:endParaRPr sz="1000">
              <a:solidFill>
                <a:srgbClr val="FFFFFF"/>
              </a:solidFill>
              <a:latin typeface="Overpass"/>
              <a:ea typeface="Overpass"/>
              <a:cs typeface="Overpass"/>
              <a:sym typeface="Overpass"/>
            </a:endParaRPr>
          </a:p>
        </p:txBody>
      </p:sp>
      <p:sp>
        <p:nvSpPr>
          <p:cNvPr id="1075" name="Google Shape;1075;p121"/>
          <p:cNvSpPr/>
          <p:nvPr/>
        </p:nvSpPr>
        <p:spPr>
          <a:xfrm>
            <a:off x="2630321" y="2444008"/>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Full-stack deployment</a:t>
            </a:r>
            <a:endParaRPr sz="1000">
              <a:solidFill>
                <a:srgbClr val="FFFFFF"/>
              </a:solidFill>
              <a:latin typeface="Overpass"/>
              <a:ea typeface="Overpass"/>
              <a:cs typeface="Overpass"/>
              <a:sym typeface="Overpass"/>
            </a:endParaRPr>
          </a:p>
        </p:txBody>
      </p:sp>
      <p:sp>
        <p:nvSpPr>
          <p:cNvPr id="1076" name="Google Shape;1076;p121"/>
          <p:cNvSpPr/>
          <p:nvPr/>
        </p:nvSpPr>
        <p:spPr>
          <a:xfrm>
            <a:off x="2630321" y="2804703"/>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On-premises and cloud</a:t>
            </a:r>
            <a:endParaRPr sz="1000">
              <a:solidFill>
                <a:srgbClr val="FFFFFF"/>
              </a:solidFill>
              <a:latin typeface="Overpass"/>
              <a:ea typeface="Overpass"/>
              <a:cs typeface="Overpass"/>
              <a:sym typeface="Overpass"/>
            </a:endParaRPr>
          </a:p>
        </p:txBody>
      </p:sp>
      <p:sp>
        <p:nvSpPr>
          <p:cNvPr id="1077" name="Google Shape;1077;p121"/>
          <p:cNvSpPr/>
          <p:nvPr/>
        </p:nvSpPr>
        <p:spPr>
          <a:xfrm>
            <a:off x="2630321" y="3165397"/>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Unified experience</a:t>
            </a:r>
            <a:endParaRPr sz="1000">
              <a:solidFill>
                <a:srgbClr val="FFFFFF"/>
              </a:solidFill>
              <a:latin typeface="Overpass"/>
              <a:ea typeface="Overpass"/>
              <a:cs typeface="Overpass"/>
              <a:sym typeface="Overpass"/>
            </a:endParaRPr>
          </a:p>
        </p:txBody>
      </p:sp>
      <p:sp>
        <p:nvSpPr>
          <p:cNvPr id="1078" name="Google Shape;1078;p121"/>
          <p:cNvSpPr/>
          <p:nvPr/>
        </p:nvSpPr>
        <p:spPr>
          <a:xfrm>
            <a:off x="4605217" y="2444008"/>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Secure defaults</a:t>
            </a:r>
            <a:endParaRPr sz="1000">
              <a:solidFill>
                <a:srgbClr val="FFFFFF"/>
              </a:solidFill>
              <a:latin typeface="Overpass"/>
              <a:ea typeface="Overpass"/>
              <a:cs typeface="Overpass"/>
              <a:sym typeface="Overpass"/>
            </a:endParaRPr>
          </a:p>
        </p:txBody>
      </p:sp>
      <p:sp>
        <p:nvSpPr>
          <p:cNvPr id="1079" name="Google Shape;1079;p121"/>
          <p:cNvSpPr/>
          <p:nvPr/>
        </p:nvSpPr>
        <p:spPr>
          <a:xfrm>
            <a:off x="4605217" y="2804711"/>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Network isolation</a:t>
            </a:r>
            <a:endParaRPr sz="1000">
              <a:solidFill>
                <a:srgbClr val="FFFFFF"/>
              </a:solidFill>
              <a:latin typeface="Overpass"/>
              <a:ea typeface="Overpass"/>
              <a:cs typeface="Overpass"/>
              <a:sym typeface="Overpass"/>
            </a:endParaRPr>
          </a:p>
        </p:txBody>
      </p:sp>
      <p:sp>
        <p:nvSpPr>
          <p:cNvPr id="1080" name="Google Shape;1080;p121"/>
          <p:cNvSpPr/>
          <p:nvPr/>
        </p:nvSpPr>
        <p:spPr>
          <a:xfrm>
            <a:off x="4605217" y="3526116"/>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Signing and policies</a:t>
            </a:r>
            <a:endParaRPr sz="1000">
              <a:solidFill>
                <a:srgbClr val="FFFFFF"/>
              </a:solidFill>
              <a:latin typeface="Overpass"/>
              <a:ea typeface="Overpass"/>
              <a:cs typeface="Overpass"/>
              <a:sym typeface="Overpass"/>
            </a:endParaRPr>
          </a:p>
        </p:txBody>
      </p:sp>
      <p:sp>
        <p:nvSpPr>
          <p:cNvPr id="1081" name="Google Shape;1081;p121"/>
          <p:cNvSpPr/>
          <p:nvPr/>
        </p:nvSpPr>
        <p:spPr>
          <a:xfrm>
            <a:off x="4605217" y="3165414"/>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Audit and logs</a:t>
            </a:r>
            <a:endParaRPr sz="1000">
              <a:solidFill>
                <a:srgbClr val="FFFFFF"/>
              </a:solidFill>
              <a:latin typeface="Overpass"/>
              <a:ea typeface="Overpass"/>
              <a:cs typeface="Overpass"/>
              <a:sym typeface="Overpass"/>
            </a:endParaRPr>
          </a:p>
        </p:txBody>
      </p:sp>
      <p:sp>
        <p:nvSpPr>
          <p:cNvPr id="1082" name="Google Shape;1082;p121"/>
          <p:cNvSpPr/>
          <p:nvPr/>
        </p:nvSpPr>
        <p:spPr>
          <a:xfrm>
            <a:off x="6580125" y="2442525"/>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Multicluster aware</a:t>
            </a:r>
            <a:endParaRPr sz="1000">
              <a:solidFill>
                <a:srgbClr val="FFFFFF"/>
              </a:solidFill>
              <a:latin typeface="Overpass"/>
              <a:ea typeface="Overpass"/>
              <a:cs typeface="Overpass"/>
              <a:sym typeface="Overpass"/>
            </a:endParaRPr>
          </a:p>
        </p:txBody>
      </p:sp>
      <p:sp>
        <p:nvSpPr>
          <p:cNvPr id="1083" name="Google Shape;1083;p121"/>
          <p:cNvSpPr/>
          <p:nvPr/>
        </p:nvSpPr>
        <p:spPr>
          <a:xfrm>
            <a:off x="6580125" y="2801292"/>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Monitoring and alerts</a:t>
            </a:r>
            <a:endParaRPr sz="1000">
              <a:solidFill>
                <a:srgbClr val="FFFFFF"/>
              </a:solidFill>
              <a:latin typeface="Overpass"/>
              <a:ea typeface="Overpass"/>
              <a:cs typeface="Overpass"/>
              <a:sym typeface="Overpass"/>
            </a:endParaRPr>
          </a:p>
        </p:txBody>
      </p:sp>
      <p:sp>
        <p:nvSpPr>
          <p:cNvPr id="1084" name="Google Shape;1084;p121"/>
          <p:cNvSpPr/>
          <p:nvPr/>
        </p:nvSpPr>
        <p:spPr>
          <a:xfrm>
            <a:off x="6580125" y="3518826"/>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Zero-downtime upgrades</a:t>
            </a:r>
            <a:endParaRPr sz="1000">
              <a:solidFill>
                <a:srgbClr val="FFFFFF"/>
              </a:solidFill>
              <a:latin typeface="Overpass"/>
              <a:ea typeface="Overpass"/>
              <a:cs typeface="Overpass"/>
              <a:sym typeface="Overpass"/>
            </a:endParaRPr>
          </a:p>
        </p:txBody>
      </p:sp>
      <p:sp>
        <p:nvSpPr>
          <p:cNvPr id="1085" name="Google Shape;1085;p121"/>
          <p:cNvSpPr/>
          <p:nvPr/>
        </p:nvSpPr>
        <p:spPr>
          <a:xfrm>
            <a:off x="6580125" y="3160059"/>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Full-stack patch &amp; upgrade</a:t>
            </a:r>
            <a:endParaRPr sz="1000">
              <a:solidFill>
                <a:srgbClr val="FFFFFF"/>
              </a:solidFill>
              <a:latin typeface="Overpass"/>
              <a:ea typeface="Overpass"/>
              <a:cs typeface="Overpass"/>
              <a:sym typeface="Overpass"/>
            </a:endParaRPr>
          </a:p>
        </p:txBody>
      </p:sp>
      <p:sp>
        <p:nvSpPr>
          <p:cNvPr id="1086" name="Google Shape;1086;p121"/>
          <p:cNvSpPr/>
          <p:nvPr/>
        </p:nvSpPr>
        <p:spPr>
          <a:xfrm>
            <a:off x="6580125" y="3877592"/>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Overpass"/>
                <a:ea typeface="Overpass"/>
                <a:cs typeface="Overpass"/>
                <a:sym typeface="Overpass"/>
              </a:rPr>
              <a:t>Vulnerability scanning</a:t>
            </a:r>
            <a:endParaRPr sz="1000">
              <a:solidFill>
                <a:srgbClr val="FFFFFF"/>
              </a:solidFill>
              <a:latin typeface="Overpass"/>
              <a:ea typeface="Overpass"/>
              <a:cs typeface="Overpass"/>
              <a:sym typeface="Overpass"/>
            </a:endParaRPr>
          </a:p>
        </p:txBody>
      </p:sp>
      <p:sp>
        <p:nvSpPr>
          <p:cNvPr id="1087" name="Google Shape;1087;p121"/>
          <p:cNvSpPr/>
          <p:nvPr/>
        </p:nvSpPr>
        <p:spPr>
          <a:xfrm>
            <a:off x="436625" y="1876300"/>
            <a:ext cx="8270700" cy="570000"/>
          </a:xfrm>
          <a:prstGeom prst="rect">
            <a:avLst/>
          </a:prstGeom>
          <a:solidFill>
            <a:srgbClr val="B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Overpass"/>
              <a:ea typeface="Overpass"/>
              <a:cs typeface="Overpass"/>
              <a:sym typeface="Overpass"/>
            </a:endParaRPr>
          </a:p>
        </p:txBody>
      </p:sp>
      <p:sp>
        <p:nvSpPr>
          <p:cNvPr id="1088" name="Google Shape;1088;p121"/>
          <p:cNvSpPr/>
          <p:nvPr/>
        </p:nvSpPr>
        <p:spPr>
          <a:xfrm>
            <a:off x="655420" y="1508351"/>
            <a:ext cx="1908300" cy="430200"/>
          </a:xfrm>
          <a:prstGeom prst="rect">
            <a:avLst/>
          </a:prstGeom>
          <a:solidFill>
            <a:srgbClr val="1147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INSTALL</a:t>
            </a:r>
            <a:endParaRPr sz="1600">
              <a:solidFill>
                <a:srgbClr val="FFFFFF"/>
              </a:solidFill>
              <a:latin typeface="Overpass"/>
              <a:ea typeface="Overpass"/>
              <a:cs typeface="Overpass"/>
              <a:sym typeface="Overpass"/>
            </a:endParaRPr>
          </a:p>
        </p:txBody>
      </p:sp>
      <p:sp>
        <p:nvSpPr>
          <p:cNvPr id="1089" name="Google Shape;1089;p121"/>
          <p:cNvSpPr/>
          <p:nvPr/>
        </p:nvSpPr>
        <p:spPr>
          <a:xfrm>
            <a:off x="4605235" y="1508351"/>
            <a:ext cx="1908300" cy="430200"/>
          </a:xfrm>
          <a:prstGeom prst="rect">
            <a:avLst/>
          </a:prstGeom>
          <a:solidFill>
            <a:srgbClr val="1147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HARDEN</a:t>
            </a:r>
            <a:endParaRPr sz="1600">
              <a:solidFill>
                <a:srgbClr val="FFFFFF"/>
              </a:solidFill>
              <a:latin typeface="Overpass"/>
              <a:ea typeface="Overpass"/>
              <a:cs typeface="Overpass"/>
              <a:sym typeface="Overpass"/>
            </a:endParaRPr>
          </a:p>
        </p:txBody>
      </p:sp>
      <p:sp>
        <p:nvSpPr>
          <p:cNvPr id="1090" name="Google Shape;1090;p121"/>
          <p:cNvSpPr/>
          <p:nvPr/>
        </p:nvSpPr>
        <p:spPr>
          <a:xfrm>
            <a:off x="2630328" y="1508351"/>
            <a:ext cx="1908300" cy="430200"/>
          </a:xfrm>
          <a:prstGeom prst="rect">
            <a:avLst/>
          </a:prstGeom>
          <a:solidFill>
            <a:srgbClr val="1147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DEPLOY</a:t>
            </a:r>
            <a:endParaRPr sz="1600">
              <a:solidFill>
                <a:srgbClr val="FFFFFF"/>
              </a:solidFill>
              <a:latin typeface="Overpass"/>
              <a:ea typeface="Overpass"/>
              <a:cs typeface="Overpass"/>
              <a:sym typeface="Overpass"/>
            </a:endParaRPr>
          </a:p>
        </p:txBody>
      </p:sp>
      <p:sp>
        <p:nvSpPr>
          <p:cNvPr id="1091" name="Google Shape;1091;p121"/>
          <p:cNvSpPr/>
          <p:nvPr/>
        </p:nvSpPr>
        <p:spPr>
          <a:xfrm>
            <a:off x="6580131" y="1508351"/>
            <a:ext cx="1908300" cy="430200"/>
          </a:xfrm>
          <a:prstGeom prst="rect">
            <a:avLst/>
          </a:prstGeom>
          <a:solidFill>
            <a:srgbClr val="1147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OPERATE</a:t>
            </a:r>
            <a:endParaRPr sz="1600">
              <a:solidFill>
                <a:srgbClr val="FFFFFF"/>
              </a:solidFill>
              <a:latin typeface="Overpass"/>
              <a:ea typeface="Overpass"/>
              <a:cs typeface="Overpass"/>
              <a:sym typeface="Overpass"/>
            </a:endParaRPr>
          </a:p>
        </p:txBody>
      </p:sp>
      <p:sp>
        <p:nvSpPr>
          <p:cNvPr id="1092" name="Google Shape;1092;p121"/>
          <p:cNvSpPr txBox="1"/>
          <p:nvPr/>
        </p:nvSpPr>
        <p:spPr>
          <a:xfrm>
            <a:off x="2000250" y="2024043"/>
            <a:ext cx="5143500" cy="36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verpass"/>
                <a:ea typeface="Overpass"/>
                <a:cs typeface="Overpass"/>
                <a:sym typeface="Overpass"/>
              </a:rPr>
              <a:t>AUTOMATED OPERATIONS</a:t>
            </a:r>
            <a:endParaRPr/>
          </a:p>
        </p:txBody>
      </p:sp>
      <p:sp>
        <p:nvSpPr>
          <p:cNvPr id="1093" name="Google Shape;1093;p121"/>
          <p:cNvSpPr txBox="1"/>
          <p:nvPr>
            <p:ph type="title"/>
          </p:nvPr>
        </p:nvSpPr>
        <p:spPr>
          <a:xfrm>
            <a:off x="1314450" y="328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900"/>
              <a:t>Automated container operations</a:t>
            </a:r>
            <a:endParaRPr sz="2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sp>
        <p:nvSpPr>
          <p:cNvPr id="1098" name="Google Shape;1098;p122"/>
          <p:cNvSpPr txBox="1"/>
          <p:nvPr/>
        </p:nvSpPr>
        <p:spPr>
          <a:xfrm>
            <a:off x="2822734" y="1465338"/>
            <a:ext cx="2824200" cy="962700"/>
          </a:xfrm>
          <a:prstGeom prst="rect">
            <a:avLst/>
          </a:prstGeom>
          <a:solidFill>
            <a:srgbClr val="004153"/>
          </a:solidFill>
          <a:ln>
            <a:noFill/>
          </a:ln>
        </p:spPr>
        <p:txBody>
          <a:bodyPr anchorCtr="0" anchor="ctr" bIns="91425" lIns="91425" spcFirstLastPara="1" rIns="91425" wrap="square" tIns="91425">
            <a:noAutofit/>
          </a:bodyPr>
          <a:lstStyle/>
          <a:p>
            <a:pPr indent="0" lvl="0" marL="914400" rtl="0" algn="ctr">
              <a:spcBef>
                <a:spcPts val="0"/>
              </a:spcBef>
              <a:spcAft>
                <a:spcPts val="0"/>
              </a:spcAft>
              <a:buNone/>
            </a:pPr>
            <a:r>
              <a:rPr lang="en" sz="1600">
                <a:solidFill>
                  <a:srgbClr val="FFFFFF"/>
                </a:solidFill>
                <a:latin typeface="Overpass"/>
                <a:ea typeface="Overpass"/>
                <a:cs typeface="Overpass"/>
                <a:sym typeface="Overpass"/>
              </a:rPr>
              <a:t>Flexible app</a:t>
            </a:r>
            <a:br>
              <a:rPr lang="en" sz="1600">
                <a:solidFill>
                  <a:srgbClr val="FFFFFF"/>
                </a:solidFill>
                <a:latin typeface="Overpass"/>
                <a:ea typeface="Overpass"/>
                <a:cs typeface="Overpass"/>
                <a:sym typeface="Overpass"/>
              </a:rPr>
            </a:br>
            <a:r>
              <a:rPr lang="en" sz="1600">
                <a:solidFill>
                  <a:srgbClr val="FFFFFF"/>
                </a:solidFill>
                <a:latin typeface="Overpass"/>
                <a:ea typeface="Overpass"/>
                <a:cs typeface="Overpass"/>
                <a:sym typeface="Overpass"/>
              </a:rPr>
              <a:t>architectures</a:t>
            </a:r>
            <a:endParaRPr sz="1600">
              <a:solidFill>
                <a:srgbClr val="FFFFFF"/>
              </a:solidFill>
              <a:latin typeface="Overpass"/>
              <a:ea typeface="Overpass"/>
              <a:cs typeface="Overpass"/>
              <a:sym typeface="Overpass"/>
            </a:endParaRPr>
          </a:p>
        </p:txBody>
      </p:sp>
      <p:sp>
        <p:nvSpPr>
          <p:cNvPr id="1099" name="Google Shape;1099;p122"/>
          <p:cNvSpPr txBox="1"/>
          <p:nvPr/>
        </p:nvSpPr>
        <p:spPr>
          <a:xfrm>
            <a:off x="2822734" y="2563183"/>
            <a:ext cx="2824200" cy="962700"/>
          </a:xfrm>
          <a:prstGeom prst="rect">
            <a:avLst/>
          </a:prstGeom>
          <a:solidFill>
            <a:srgbClr val="007698"/>
          </a:solidFill>
          <a:ln>
            <a:noFill/>
          </a:ln>
        </p:spPr>
        <p:txBody>
          <a:bodyPr anchorCtr="0" anchor="ctr" bIns="91425" lIns="91425" spcFirstLastPara="1" rIns="91425" wrap="square" tIns="91425">
            <a:noAutofit/>
          </a:bodyPr>
          <a:lstStyle/>
          <a:p>
            <a:pPr indent="0" lvl="0" marL="914400" rtl="0" algn="ctr">
              <a:spcBef>
                <a:spcPts val="0"/>
              </a:spcBef>
              <a:spcAft>
                <a:spcPts val="0"/>
              </a:spcAft>
              <a:buNone/>
            </a:pPr>
            <a:r>
              <a:rPr lang="en" sz="1600">
                <a:solidFill>
                  <a:srgbClr val="FFFFFF"/>
                </a:solidFill>
                <a:latin typeface="Overpass"/>
                <a:ea typeface="Overpass"/>
                <a:cs typeface="Overpass"/>
                <a:sym typeface="Overpass"/>
              </a:rPr>
              <a:t>Uniform deploy</a:t>
            </a:r>
            <a:endParaRPr sz="1600">
              <a:solidFill>
                <a:srgbClr val="FFFFFF"/>
              </a:solidFill>
              <a:latin typeface="Overpass"/>
              <a:ea typeface="Overpass"/>
              <a:cs typeface="Overpass"/>
              <a:sym typeface="Overpass"/>
            </a:endParaRPr>
          </a:p>
          <a:p>
            <a:pPr indent="0" lvl="0" marL="914400" rtl="0" algn="ctr">
              <a:spcBef>
                <a:spcPts val="0"/>
              </a:spcBef>
              <a:spcAft>
                <a:spcPts val="0"/>
              </a:spcAft>
              <a:buNone/>
            </a:pPr>
            <a:r>
              <a:rPr lang="en" sz="1600">
                <a:solidFill>
                  <a:srgbClr val="FFFFFF"/>
                </a:solidFill>
                <a:latin typeface="Overpass"/>
                <a:ea typeface="Overpass"/>
                <a:cs typeface="Overpass"/>
                <a:sym typeface="Overpass"/>
              </a:rPr>
              <a:t>and debug</a:t>
            </a:r>
            <a:endParaRPr sz="1600">
              <a:solidFill>
                <a:srgbClr val="FFFFFF"/>
              </a:solidFill>
              <a:latin typeface="Overpass"/>
              <a:ea typeface="Overpass"/>
              <a:cs typeface="Overpass"/>
              <a:sym typeface="Overpass"/>
            </a:endParaRPr>
          </a:p>
        </p:txBody>
      </p:sp>
      <p:sp>
        <p:nvSpPr>
          <p:cNvPr id="1100" name="Google Shape;1100;p122"/>
          <p:cNvSpPr txBox="1"/>
          <p:nvPr/>
        </p:nvSpPr>
        <p:spPr>
          <a:xfrm>
            <a:off x="5783133" y="1465338"/>
            <a:ext cx="2824200" cy="962700"/>
          </a:xfrm>
          <a:prstGeom prst="rect">
            <a:avLst/>
          </a:prstGeom>
          <a:solidFill>
            <a:srgbClr val="005973"/>
          </a:solidFill>
          <a:ln>
            <a:noFill/>
          </a:ln>
        </p:spPr>
        <p:txBody>
          <a:bodyPr anchorCtr="0" anchor="ctr" bIns="91425" lIns="91425" spcFirstLastPara="1" rIns="91425" wrap="square" tIns="91425">
            <a:noAutofit/>
          </a:bodyPr>
          <a:lstStyle/>
          <a:p>
            <a:pPr indent="0" lvl="0" marL="914400" rtl="0" algn="ctr">
              <a:spcBef>
                <a:spcPts val="0"/>
              </a:spcBef>
              <a:spcAft>
                <a:spcPts val="0"/>
              </a:spcAft>
              <a:buNone/>
            </a:pPr>
            <a:r>
              <a:rPr lang="en" sz="1600">
                <a:solidFill>
                  <a:srgbClr val="FFFFFF"/>
                </a:solidFill>
                <a:latin typeface="Overpass"/>
                <a:ea typeface="Overpass"/>
                <a:cs typeface="Overpass"/>
                <a:sym typeface="Overpass"/>
              </a:rPr>
              <a:t>No reinvention</a:t>
            </a:r>
            <a:endParaRPr sz="1600">
              <a:solidFill>
                <a:srgbClr val="FFFFFF"/>
              </a:solidFill>
              <a:latin typeface="Overpass"/>
              <a:ea typeface="Overpass"/>
              <a:cs typeface="Overpass"/>
              <a:sym typeface="Overpass"/>
            </a:endParaRPr>
          </a:p>
          <a:p>
            <a:pPr indent="0" lvl="0" marL="914400" rtl="0" algn="ctr">
              <a:spcBef>
                <a:spcPts val="0"/>
              </a:spcBef>
              <a:spcAft>
                <a:spcPts val="0"/>
              </a:spcAft>
              <a:buNone/>
            </a:pPr>
            <a:r>
              <a:rPr lang="en" sz="1600">
                <a:solidFill>
                  <a:srgbClr val="FFFFFF"/>
                </a:solidFill>
                <a:latin typeface="Overpass"/>
                <a:ea typeface="Overpass"/>
                <a:cs typeface="Overpass"/>
                <a:sym typeface="Overpass"/>
              </a:rPr>
              <a:t>of core concepts</a:t>
            </a:r>
            <a:endParaRPr sz="1600">
              <a:solidFill>
                <a:srgbClr val="FFFFFF"/>
              </a:solidFill>
              <a:latin typeface="Overpass"/>
              <a:ea typeface="Overpass"/>
              <a:cs typeface="Overpass"/>
              <a:sym typeface="Overpass"/>
            </a:endParaRPr>
          </a:p>
        </p:txBody>
      </p:sp>
      <p:sp>
        <p:nvSpPr>
          <p:cNvPr id="1101" name="Google Shape;1101;p122"/>
          <p:cNvSpPr txBox="1"/>
          <p:nvPr/>
        </p:nvSpPr>
        <p:spPr>
          <a:xfrm>
            <a:off x="5783133" y="2563183"/>
            <a:ext cx="2824200" cy="962700"/>
          </a:xfrm>
          <a:prstGeom prst="rect">
            <a:avLst/>
          </a:prstGeom>
          <a:solidFill>
            <a:srgbClr val="0095C1"/>
          </a:solidFill>
          <a:ln>
            <a:noFill/>
          </a:ln>
        </p:spPr>
        <p:txBody>
          <a:bodyPr anchorCtr="0" anchor="ctr" bIns="91425" lIns="91425" spcFirstLastPara="1" rIns="91425" wrap="square" tIns="91425">
            <a:noAutofit/>
          </a:bodyPr>
          <a:lstStyle/>
          <a:p>
            <a:pPr indent="0" lvl="0" marL="914400" rtl="0" algn="ctr">
              <a:spcBef>
                <a:spcPts val="0"/>
              </a:spcBef>
              <a:spcAft>
                <a:spcPts val="0"/>
              </a:spcAft>
              <a:buNone/>
            </a:pPr>
            <a:r>
              <a:rPr lang="en" sz="1600">
                <a:solidFill>
                  <a:srgbClr val="FFFFFF"/>
                </a:solidFill>
                <a:latin typeface="Overpass"/>
                <a:ea typeface="Overpass"/>
                <a:cs typeface="Overpass"/>
                <a:sym typeface="Overpass"/>
              </a:rPr>
              <a:t>Truly hybrid</a:t>
            </a:r>
            <a:endParaRPr sz="1600">
              <a:solidFill>
                <a:srgbClr val="FFFFFF"/>
              </a:solidFill>
              <a:latin typeface="Overpass"/>
              <a:ea typeface="Overpass"/>
              <a:cs typeface="Overpass"/>
              <a:sym typeface="Overpass"/>
            </a:endParaRPr>
          </a:p>
        </p:txBody>
      </p:sp>
      <p:pic>
        <p:nvPicPr>
          <p:cNvPr id="1102" name="Google Shape;1102;p122"/>
          <p:cNvPicPr preferRelativeResize="0"/>
          <p:nvPr/>
        </p:nvPicPr>
        <p:blipFill rotWithShape="1">
          <a:blip r:embed="rId3">
            <a:alphaModFix/>
          </a:blip>
          <a:srcRect b="16989" l="17415" r="17408" t="16982"/>
          <a:stretch/>
        </p:blipFill>
        <p:spPr>
          <a:xfrm>
            <a:off x="3007659" y="1671742"/>
            <a:ext cx="542688" cy="549795"/>
          </a:xfrm>
          <a:prstGeom prst="rect">
            <a:avLst/>
          </a:prstGeom>
          <a:noFill/>
          <a:ln>
            <a:noFill/>
          </a:ln>
        </p:spPr>
      </p:pic>
      <p:pic>
        <p:nvPicPr>
          <p:cNvPr id="1103" name="Google Shape;1103;p122"/>
          <p:cNvPicPr preferRelativeResize="0"/>
          <p:nvPr/>
        </p:nvPicPr>
        <p:blipFill>
          <a:blip r:embed="rId4">
            <a:alphaModFix/>
          </a:blip>
          <a:stretch>
            <a:fillRect/>
          </a:stretch>
        </p:blipFill>
        <p:spPr>
          <a:xfrm>
            <a:off x="5955569" y="1671742"/>
            <a:ext cx="548076" cy="549794"/>
          </a:xfrm>
          <a:prstGeom prst="rect">
            <a:avLst/>
          </a:prstGeom>
          <a:noFill/>
          <a:ln>
            <a:noFill/>
          </a:ln>
        </p:spPr>
      </p:pic>
      <p:pic>
        <p:nvPicPr>
          <p:cNvPr id="1104" name="Google Shape;1104;p122"/>
          <p:cNvPicPr preferRelativeResize="0"/>
          <p:nvPr/>
        </p:nvPicPr>
        <p:blipFill>
          <a:blip r:embed="rId5">
            <a:alphaModFix/>
          </a:blip>
          <a:stretch>
            <a:fillRect/>
          </a:stretch>
        </p:blipFill>
        <p:spPr>
          <a:xfrm>
            <a:off x="3049523" y="2769588"/>
            <a:ext cx="458959" cy="549794"/>
          </a:xfrm>
          <a:prstGeom prst="rect">
            <a:avLst/>
          </a:prstGeom>
          <a:noFill/>
          <a:ln>
            <a:noFill/>
          </a:ln>
        </p:spPr>
      </p:pic>
      <p:pic>
        <p:nvPicPr>
          <p:cNvPr id="1105" name="Google Shape;1105;p122"/>
          <p:cNvPicPr preferRelativeResize="0"/>
          <p:nvPr/>
        </p:nvPicPr>
        <p:blipFill>
          <a:blip r:embed="rId6">
            <a:alphaModFix/>
          </a:blip>
          <a:stretch>
            <a:fillRect/>
          </a:stretch>
        </p:blipFill>
        <p:spPr>
          <a:xfrm>
            <a:off x="5842920" y="2823685"/>
            <a:ext cx="659052" cy="441578"/>
          </a:xfrm>
          <a:prstGeom prst="rect">
            <a:avLst/>
          </a:prstGeom>
          <a:noFill/>
          <a:ln>
            <a:noFill/>
          </a:ln>
        </p:spPr>
      </p:pic>
      <p:sp>
        <p:nvSpPr>
          <p:cNvPr id="1106" name="Google Shape;1106;p122"/>
          <p:cNvSpPr txBox="1"/>
          <p:nvPr/>
        </p:nvSpPr>
        <p:spPr>
          <a:xfrm>
            <a:off x="946706" y="3525956"/>
            <a:ext cx="7613100" cy="1284900"/>
          </a:xfrm>
          <a:prstGeom prst="rect">
            <a:avLst/>
          </a:prstGeom>
          <a:no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lang="en" sz="1800">
                <a:solidFill>
                  <a:srgbClr val="000000"/>
                </a:solidFill>
                <a:latin typeface="Overpass"/>
                <a:ea typeface="Overpass"/>
                <a:cs typeface="Overpass"/>
                <a:sym typeface="Overpass"/>
              </a:rPr>
              <a:t>Operators codify operational knowledge and workflows to automate life</a:t>
            </a:r>
            <a:r>
              <a:rPr lang="en" sz="1800">
                <a:latin typeface="Overpass"/>
                <a:ea typeface="Overpass"/>
                <a:cs typeface="Overpass"/>
                <a:sym typeface="Overpass"/>
              </a:rPr>
              <a:t>-</a:t>
            </a:r>
            <a:r>
              <a:rPr lang="en" sz="1800">
                <a:solidFill>
                  <a:srgbClr val="000000"/>
                </a:solidFill>
                <a:latin typeface="Overpass"/>
                <a:ea typeface="Overpass"/>
                <a:cs typeface="Overpass"/>
                <a:sym typeface="Overpass"/>
              </a:rPr>
              <a:t>cycle management of containerized applications with Kubernetes</a:t>
            </a:r>
            <a:endParaRPr sz="1800">
              <a:solidFill>
                <a:srgbClr val="000000"/>
              </a:solidFill>
              <a:latin typeface="Overpass"/>
              <a:ea typeface="Overpass"/>
              <a:cs typeface="Overpass"/>
              <a:sym typeface="Overpass"/>
            </a:endParaRPr>
          </a:p>
        </p:txBody>
      </p:sp>
      <p:pic>
        <p:nvPicPr>
          <p:cNvPr id="1107" name="Google Shape;1107;p122"/>
          <p:cNvPicPr preferRelativeResize="0"/>
          <p:nvPr/>
        </p:nvPicPr>
        <p:blipFill>
          <a:blip r:embed="rId7">
            <a:alphaModFix/>
          </a:blip>
          <a:stretch>
            <a:fillRect/>
          </a:stretch>
        </p:blipFill>
        <p:spPr>
          <a:xfrm>
            <a:off x="228604" y="1943271"/>
            <a:ext cx="2423058" cy="785006"/>
          </a:xfrm>
          <a:prstGeom prst="rect">
            <a:avLst/>
          </a:prstGeom>
          <a:noFill/>
          <a:ln>
            <a:noFill/>
          </a:ln>
        </p:spPr>
      </p:pic>
      <p:sp>
        <p:nvSpPr>
          <p:cNvPr id="1108" name="Google Shape;1108;p122"/>
          <p:cNvSpPr txBox="1"/>
          <p:nvPr>
            <p:ph type="title"/>
          </p:nvPr>
        </p:nvSpPr>
        <p:spPr>
          <a:xfrm>
            <a:off x="1314450" y="404700"/>
            <a:ext cx="6515100" cy="441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2900"/>
              <a:t>Kubernetes-native day 2 management</a:t>
            </a:r>
            <a:endParaRPr sz="2900"/>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sp>
        <p:nvSpPr>
          <p:cNvPr id="1113" name="Google Shape;1113;p123"/>
          <p:cNvSpPr txBox="1"/>
          <p:nvPr/>
        </p:nvSpPr>
        <p:spPr>
          <a:xfrm>
            <a:off x="319425" y="1492275"/>
            <a:ext cx="4887000" cy="1929300"/>
          </a:xfrm>
          <a:prstGeom prst="rect">
            <a:avLst/>
          </a:prstGeom>
          <a:noFill/>
          <a:ln>
            <a:noFill/>
          </a:ln>
        </p:spPr>
        <p:txBody>
          <a:bodyPr anchorCtr="0" anchor="t" bIns="91425" lIns="91425" spcFirstLastPara="1" rIns="91425" wrap="square" tIns="91425">
            <a:noAutofit/>
          </a:bodyPr>
          <a:lstStyle/>
          <a:p>
            <a:pPr indent="-273050" lvl="0" marL="342900" rtl="0" algn="l">
              <a:lnSpc>
                <a:spcPct val="115000"/>
              </a:lnSpc>
              <a:spcBef>
                <a:spcPts val="600"/>
              </a:spcBef>
              <a:spcAft>
                <a:spcPts val="0"/>
              </a:spcAft>
              <a:buClr>
                <a:schemeClr val="dk1"/>
              </a:buClr>
              <a:buSzPts val="1700"/>
              <a:buFont typeface="Overpass"/>
              <a:buChar char="●"/>
            </a:pPr>
            <a:r>
              <a:rPr lang="en" sz="1700">
                <a:solidFill>
                  <a:schemeClr val="dk1"/>
                </a:solidFill>
                <a:latin typeface="Overpass"/>
                <a:ea typeface="Overpass"/>
                <a:cs typeface="Overpass"/>
                <a:sym typeface="Overpass"/>
              </a:rPr>
              <a:t>OperatorHub.io launched by Red Hat, AWS, Microsoft and Google</a:t>
            </a:r>
            <a:endParaRPr sz="1700">
              <a:solidFill>
                <a:schemeClr val="dk1"/>
              </a:solidFill>
              <a:latin typeface="Overpass"/>
              <a:ea typeface="Overpass"/>
              <a:cs typeface="Overpass"/>
              <a:sym typeface="Overpass"/>
            </a:endParaRPr>
          </a:p>
          <a:p>
            <a:pPr indent="-273050" lvl="0" marL="342900" marR="0" rtl="0" algn="l">
              <a:lnSpc>
                <a:spcPct val="115000"/>
              </a:lnSpc>
              <a:spcBef>
                <a:spcPts val="600"/>
              </a:spcBef>
              <a:spcAft>
                <a:spcPts val="0"/>
              </a:spcAft>
              <a:buClr>
                <a:schemeClr val="dk1"/>
              </a:buClr>
              <a:buSzPts val="1700"/>
              <a:buFont typeface="Overpass"/>
              <a:buChar char="●"/>
            </a:pPr>
            <a:r>
              <a:rPr lang="en" sz="1700">
                <a:solidFill>
                  <a:schemeClr val="dk1"/>
                </a:solidFill>
                <a:latin typeface="Overpass"/>
                <a:ea typeface="Overpass"/>
                <a:cs typeface="Overpass"/>
                <a:sym typeface="Overpass"/>
              </a:rPr>
              <a:t>OpenShift Operator Certification</a:t>
            </a:r>
            <a:endParaRPr sz="1700">
              <a:solidFill>
                <a:schemeClr val="dk1"/>
              </a:solidFill>
              <a:latin typeface="Overpass"/>
              <a:ea typeface="Overpass"/>
              <a:cs typeface="Overpass"/>
              <a:sym typeface="Overpass"/>
            </a:endParaRPr>
          </a:p>
          <a:p>
            <a:pPr indent="-273050" lvl="0" marL="342900" rtl="0" algn="l">
              <a:lnSpc>
                <a:spcPct val="115000"/>
              </a:lnSpc>
              <a:spcBef>
                <a:spcPts val="800"/>
              </a:spcBef>
              <a:spcAft>
                <a:spcPts val="0"/>
              </a:spcAft>
              <a:buClr>
                <a:schemeClr val="dk1"/>
              </a:buClr>
              <a:buSzPts val="1700"/>
              <a:buFont typeface="Overpass"/>
              <a:buChar char="●"/>
            </a:pPr>
            <a:r>
              <a:rPr lang="en" sz="1700">
                <a:solidFill>
                  <a:schemeClr val="dk1"/>
                </a:solidFill>
                <a:latin typeface="Overpass"/>
                <a:ea typeface="Overpass"/>
                <a:cs typeface="Overpass"/>
                <a:sym typeface="Overpass"/>
              </a:rPr>
              <a:t>OperatorHub integrated into OpenShift 4</a:t>
            </a:r>
            <a:endParaRPr sz="1700">
              <a:solidFill>
                <a:schemeClr val="dk1"/>
              </a:solidFill>
              <a:latin typeface="Overpass"/>
              <a:ea typeface="Overpass"/>
              <a:cs typeface="Overpass"/>
              <a:sym typeface="Overpass"/>
            </a:endParaRPr>
          </a:p>
        </p:txBody>
      </p:sp>
      <p:pic>
        <p:nvPicPr>
          <p:cNvPr id="1114" name="Google Shape;1114;p123"/>
          <p:cNvPicPr preferRelativeResize="0"/>
          <p:nvPr/>
        </p:nvPicPr>
        <p:blipFill>
          <a:blip r:embed="rId3">
            <a:alphaModFix/>
          </a:blip>
          <a:stretch>
            <a:fillRect/>
          </a:stretch>
        </p:blipFill>
        <p:spPr>
          <a:xfrm>
            <a:off x="5423625" y="1249882"/>
            <a:ext cx="2899462" cy="2291365"/>
          </a:xfrm>
          <a:prstGeom prst="rect">
            <a:avLst/>
          </a:prstGeom>
          <a:no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sp>
        <p:nvSpPr>
          <p:cNvPr id="1115" name="Google Shape;1115;p123"/>
          <p:cNvSpPr txBox="1"/>
          <p:nvPr/>
        </p:nvSpPr>
        <p:spPr>
          <a:xfrm>
            <a:off x="1458675" y="3883875"/>
            <a:ext cx="2200800" cy="35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chemeClr val="dk1"/>
                </a:solidFill>
                <a:latin typeface="Overpass"/>
                <a:ea typeface="Overpass"/>
                <a:cs typeface="Overpass"/>
                <a:sym typeface="Overpass"/>
              </a:rPr>
              <a:t>COMMUNITY  OPERATORS</a:t>
            </a:r>
            <a:endParaRPr b="1" sz="1100">
              <a:solidFill>
                <a:schemeClr val="dk1"/>
              </a:solidFill>
              <a:latin typeface="Overpass"/>
              <a:ea typeface="Overpass"/>
              <a:cs typeface="Overpass"/>
              <a:sym typeface="Overpass"/>
            </a:endParaRPr>
          </a:p>
        </p:txBody>
      </p:sp>
      <p:sp>
        <p:nvSpPr>
          <p:cNvPr id="1116" name="Google Shape;1116;p123"/>
          <p:cNvSpPr txBox="1"/>
          <p:nvPr>
            <p:ph type="title"/>
          </p:nvPr>
        </p:nvSpPr>
        <p:spPr>
          <a:xfrm>
            <a:off x="1314450" y="328500"/>
            <a:ext cx="6515100" cy="725700"/>
          </a:xfrm>
          <a:prstGeom prst="rect">
            <a:avLst/>
          </a:prstGeom>
        </p:spPr>
        <p:txBody>
          <a:bodyPr anchorCtr="0" anchor="t" bIns="68575" lIns="329175" spcFirstLastPara="1" rIns="68575" wrap="square" tIns="68575">
            <a:noAutofit/>
          </a:bodyPr>
          <a:lstStyle/>
          <a:p>
            <a:pPr indent="0" lvl="0" marL="0" rtl="0" algn="ctr">
              <a:lnSpc>
                <a:spcPct val="115000"/>
              </a:lnSpc>
              <a:spcBef>
                <a:spcPts val="0"/>
              </a:spcBef>
              <a:spcAft>
                <a:spcPts val="0"/>
              </a:spcAft>
              <a:buNone/>
            </a:pPr>
            <a:r>
              <a:rPr lang="en" sz="2900">
                <a:solidFill>
                  <a:schemeClr val="dk1"/>
                </a:solidFill>
              </a:rPr>
              <a:t>OperatorHub and certified Operators</a:t>
            </a:r>
            <a:endParaRPr sz="2900">
              <a:solidFill>
                <a:schemeClr val="dk1"/>
              </a:solidFill>
            </a:endParaRPr>
          </a:p>
        </p:txBody>
      </p:sp>
      <p:sp>
        <p:nvSpPr>
          <p:cNvPr id="1117" name="Google Shape;1117;p123"/>
          <p:cNvSpPr txBox="1"/>
          <p:nvPr/>
        </p:nvSpPr>
        <p:spPr>
          <a:xfrm>
            <a:off x="760050" y="4229081"/>
            <a:ext cx="2899500" cy="35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chemeClr val="dk1"/>
                </a:solidFill>
                <a:latin typeface="Overpass"/>
                <a:ea typeface="Overpass"/>
                <a:cs typeface="Overpass"/>
                <a:sym typeface="Overpass"/>
              </a:rPr>
              <a:t>OPENSHIFT CERTIFIED  OPERATORS</a:t>
            </a:r>
            <a:endParaRPr b="1" sz="1100">
              <a:solidFill>
                <a:schemeClr val="dk1"/>
              </a:solidFill>
              <a:latin typeface="Overpass"/>
              <a:ea typeface="Overpass"/>
              <a:cs typeface="Overpass"/>
              <a:sym typeface="Overpass"/>
            </a:endParaRPr>
          </a:p>
        </p:txBody>
      </p:sp>
      <p:pic>
        <p:nvPicPr>
          <p:cNvPr id="1118" name="Google Shape;1118;p123"/>
          <p:cNvPicPr preferRelativeResize="0"/>
          <p:nvPr/>
        </p:nvPicPr>
        <p:blipFill>
          <a:blip r:embed="rId4">
            <a:alphaModFix/>
          </a:blip>
          <a:stretch>
            <a:fillRect/>
          </a:stretch>
        </p:blipFill>
        <p:spPr>
          <a:xfrm>
            <a:off x="5936369" y="2586392"/>
            <a:ext cx="2988098" cy="1929274"/>
          </a:xfrm>
          <a:prstGeom prst="rect">
            <a:avLst/>
          </a:prstGeom>
          <a:no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cxnSp>
        <p:nvCxnSpPr>
          <p:cNvPr id="1119" name="Google Shape;1119;p123"/>
          <p:cNvCxnSpPr/>
          <p:nvPr/>
        </p:nvCxnSpPr>
        <p:spPr>
          <a:xfrm>
            <a:off x="3835575" y="4413825"/>
            <a:ext cx="3027300" cy="0"/>
          </a:xfrm>
          <a:prstGeom prst="straightConnector1">
            <a:avLst/>
          </a:prstGeom>
          <a:noFill/>
          <a:ln cap="flat" cmpd="sng" w="28575">
            <a:solidFill>
              <a:srgbClr val="EE0000"/>
            </a:solidFill>
            <a:prstDash val="solid"/>
            <a:round/>
            <a:headEnd len="med" w="med" type="oval"/>
            <a:tailEnd len="med" w="med" type="none"/>
          </a:ln>
        </p:spPr>
      </p:cxnSp>
      <p:cxnSp>
        <p:nvCxnSpPr>
          <p:cNvPr id="1120" name="Google Shape;1120;p123"/>
          <p:cNvCxnSpPr/>
          <p:nvPr/>
        </p:nvCxnSpPr>
        <p:spPr>
          <a:xfrm>
            <a:off x="3840630" y="4072625"/>
            <a:ext cx="1201200" cy="0"/>
          </a:xfrm>
          <a:prstGeom prst="straightConnector1">
            <a:avLst/>
          </a:prstGeom>
          <a:noFill/>
          <a:ln cap="flat" cmpd="sng" w="28575">
            <a:solidFill>
              <a:srgbClr val="6D9EEB"/>
            </a:solidFill>
            <a:prstDash val="solid"/>
            <a:round/>
            <a:headEnd len="med" w="med" type="oval"/>
            <a:tailEnd len="med" w="med" type="none"/>
          </a:ln>
        </p:spPr>
      </p:cxnSp>
      <p:cxnSp>
        <p:nvCxnSpPr>
          <p:cNvPr id="1121" name="Google Shape;1121;p123"/>
          <p:cNvCxnSpPr/>
          <p:nvPr/>
        </p:nvCxnSpPr>
        <p:spPr>
          <a:xfrm>
            <a:off x="5045739" y="2356950"/>
            <a:ext cx="0" cy="1714500"/>
          </a:xfrm>
          <a:prstGeom prst="straightConnector1">
            <a:avLst/>
          </a:prstGeom>
          <a:noFill/>
          <a:ln cap="flat" cmpd="sng" w="28575">
            <a:solidFill>
              <a:srgbClr val="4A86E8"/>
            </a:solidFill>
            <a:prstDash val="solid"/>
            <a:round/>
            <a:headEnd len="med" w="med" type="none"/>
            <a:tailEnd len="med" w="med" type="none"/>
          </a:ln>
        </p:spPr>
      </p:cxnSp>
      <p:cxnSp>
        <p:nvCxnSpPr>
          <p:cNvPr id="1122" name="Google Shape;1122;p123"/>
          <p:cNvCxnSpPr/>
          <p:nvPr/>
        </p:nvCxnSpPr>
        <p:spPr>
          <a:xfrm>
            <a:off x="5026250" y="2358125"/>
            <a:ext cx="1201200" cy="0"/>
          </a:xfrm>
          <a:prstGeom prst="straightConnector1">
            <a:avLst/>
          </a:prstGeom>
          <a:noFill/>
          <a:ln cap="flat" cmpd="sng" w="28575">
            <a:solidFill>
              <a:srgbClr val="6D9EEB"/>
            </a:solidFill>
            <a:prstDash val="solid"/>
            <a:round/>
            <a:headEnd len="med" w="med" type="none"/>
            <a:tailEnd len="med" w="med" type="none"/>
          </a:ln>
        </p:spPr>
      </p:cxnSp>
      <p:cxnSp>
        <p:nvCxnSpPr>
          <p:cNvPr id="1123" name="Google Shape;1123;p123"/>
          <p:cNvCxnSpPr/>
          <p:nvPr/>
        </p:nvCxnSpPr>
        <p:spPr>
          <a:xfrm>
            <a:off x="5026250" y="4072625"/>
            <a:ext cx="1201200" cy="0"/>
          </a:xfrm>
          <a:prstGeom prst="straightConnector1">
            <a:avLst/>
          </a:prstGeom>
          <a:noFill/>
          <a:ln cap="flat" cmpd="sng" w="28575">
            <a:solidFill>
              <a:srgbClr val="6D9EEB"/>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pic>
        <p:nvPicPr>
          <p:cNvPr id="1128" name="Google Shape;1128;p124"/>
          <p:cNvPicPr preferRelativeResize="0"/>
          <p:nvPr/>
        </p:nvPicPr>
        <p:blipFill rotWithShape="1">
          <a:blip r:embed="rId3">
            <a:alphaModFix/>
          </a:blip>
          <a:srcRect b="9016" l="0" r="0" t="0"/>
          <a:stretch/>
        </p:blipFill>
        <p:spPr>
          <a:xfrm>
            <a:off x="1163799" y="1259325"/>
            <a:ext cx="5948676" cy="3367850"/>
          </a:xfrm>
          <a:prstGeom prst="rect">
            <a:avLst/>
          </a:prstGeom>
          <a:noFill/>
          <a:ln>
            <a:noFill/>
          </a:ln>
          <a:effectLst>
            <a:outerShdw blurRad="57150" rotWithShape="0" algn="bl" dir="5400000" dist="19050">
              <a:srgbClr val="000000">
                <a:alpha val="50000"/>
              </a:srgbClr>
            </a:outerShdw>
          </a:effectLst>
        </p:spPr>
      </p:pic>
      <p:pic>
        <p:nvPicPr>
          <p:cNvPr id="1129" name="Google Shape;1129;p124"/>
          <p:cNvPicPr preferRelativeResize="0"/>
          <p:nvPr/>
        </p:nvPicPr>
        <p:blipFill rotWithShape="1">
          <a:blip r:embed="rId4">
            <a:alphaModFix/>
          </a:blip>
          <a:srcRect b="0" l="0" r="45916" t="0"/>
          <a:stretch/>
        </p:blipFill>
        <p:spPr>
          <a:xfrm>
            <a:off x="5563000" y="1394525"/>
            <a:ext cx="2266552" cy="3020011"/>
          </a:xfrm>
          <a:prstGeom prst="rect">
            <a:avLst/>
          </a:prstGeom>
          <a:noFill/>
          <a:ln>
            <a:noFill/>
          </a:ln>
          <a:effectLst>
            <a:outerShdw blurRad="57150" rotWithShape="0" algn="bl" dir="5400000" dist="19050">
              <a:srgbClr val="000000">
                <a:alpha val="50000"/>
              </a:srgbClr>
            </a:outerShdw>
          </a:effectLst>
        </p:spPr>
      </p:pic>
      <p:sp>
        <p:nvSpPr>
          <p:cNvPr id="1130" name="Google Shape;1130;p124"/>
          <p:cNvSpPr txBox="1"/>
          <p:nvPr>
            <p:ph type="title"/>
          </p:nvPr>
        </p:nvSpPr>
        <p:spPr>
          <a:xfrm>
            <a:off x="1314450" y="328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900"/>
              <a:t>Full control for administrators</a:t>
            </a:r>
            <a:endParaRPr sz="2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pic>
        <p:nvPicPr>
          <p:cNvPr id="1135" name="Google Shape;1135;p125"/>
          <p:cNvPicPr preferRelativeResize="0"/>
          <p:nvPr/>
        </p:nvPicPr>
        <p:blipFill rotWithShape="1">
          <a:blip r:embed="rId3">
            <a:alphaModFix/>
          </a:blip>
          <a:srcRect b="0" l="0" r="0" t="0"/>
          <a:stretch/>
        </p:blipFill>
        <p:spPr>
          <a:xfrm>
            <a:off x="1692515" y="1259325"/>
            <a:ext cx="5428485" cy="3475550"/>
          </a:xfrm>
          <a:prstGeom prst="rect">
            <a:avLst/>
          </a:prstGeom>
          <a:noFill/>
          <a:ln>
            <a:noFill/>
          </a:ln>
          <a:effectLst>
            <a:outerShdw blurRad="57150" rotWithShape="0" algn="bl" dir="5400000" dist="19050">
              <a:srgbClr val="000000">
                <a:alpha val="50000"/>
              </a:srgbClr>
            </a:outerShdw>
          </a:effectLst>
        </p:spPr>
      </p:pic>
      <p:pic>
        <p:nvPicPr>
          <p:cNvPr id="1136" name="Google Shape;1136;p125"/>
          <p:cNvPicPr preferRelativeResize="0"/>
          <p:nvPr/>
        </p:nvPicPr>
        <p:blipFill rotWithShape="1">
          <a:blip r:embed="rId4">
            <a:alphaModFix/>
          </a:blip>
          <a:srcRect b="36171" l="38075" r="18641" t="9320"/>
          <a:stretch/>
        </p:blipFill>
        <p:spPr>
          <a:xfrm>
            <a:off x="5416034" y="1139400"/>
            <a:ext cx="2664603" cy="1896001"/>
          </a:xfrm>
          <a:prstGeom prst="rect">
            <a:avLst/>
          </a:prstGeom>
          <a:noFill/>
          <a:ln>
            <a:noFill/>
          </a:ln>
          <a:effectLst>
            <a:outerShdw blurRad="57150" rotWithShape="0" algn="bl" dir="5400000" dist="19050">
              <a:srgbClr val="000000">
                <a:alpha val="50000"/>
              </a:srgbClr>
            </a:outerShdw>
          </a:effectLst>
        </p:spPr>
      </p:pic>
      <p:sp>
        <p:nvSpPr>
          <p:cNvPr id="1137" name="Google Shape;1137;p125"/>
          <p:cNvSpPr/>
          <p:nvPr/>
        </p:nvSpPr>
        <p:spPr>
          <a:xfrm>
            <a:off x="5797037" y="2556345"/>
            <a:ext cx="2664600" cy="1896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apiVersion: mongodb.com/v1</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kind: MongoDbReplicaSet</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metadata:</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name: example</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namespace: production</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spec:</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members: 3</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version: 4.0.2</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persistent: false</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project: example</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credentials: my-secret</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000">
              <a:solidFill>
                <a:srgbClr val="FFFFFF"/>
              </a:solidFill>
              <a:latin typeface="Consolas"/>
              <a:ea typeface="Consolas"/>
              <a:cs typeface="Consolas"/>
              <a:sym typeface="Consolas"/>
            </a:endParaRPr>
          </a:p>
        </p:txBody>
      </p:sp>
      <p:sp>
        <p:nvSpPr>
          <p:cNvPr id="1138" name="Google Shape;1138;p125"/>
          <p:cNvSpPr txBox="1"/>
          <p:nvPr>
            <p:ph type="title"/>
          </p:nvPr>
        </p:nvSpPr>
        <p:spPr>
          <a:xfrm>
            <a:off x="1314450" y="404700"/>
            <a:ext cx="6515100" cy="6480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2900"/>
              <a:t>Self-service for developers</a:t>
            </a:r>
            <a:endParaRPr sz="2900"/>
          </a:p>
          <a:p>
            <a:pPr indent="0" lvl="0" marL="0" rtl="0" algn="l">
              <a:spcBef>
                <a:spcPts val="0"/>
              </a:spcBef>
              <a:spcAft>
                <a:spcPts val="0"/>
              </a:spcAft>
              <a:buNone/>
            </a:pPr>
            <a:r>
              <a:t/>
            </a:r>
            <a:endParaRPr/>
          </a:p>
        </p:txBody>
      </p:sp>
      <p:sp>
        <p:nvSpPr>
          <p:cNvPr id="1139" name="Google Shape;1139;p125"/>
          <p:cNvSpPr txBox="1"/>
          <p:nvPr>
            <p:ph idx="12" type="sldNum"/>
          </p:nvPr>
        </p:nvSpPr>
        <p:spPr>
          <a:xfrm>
            <a:off x="61481" y="4627167"/>
            <a:ext cx="548700" cy="10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p12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145" name="Google Shape;1145;p126"/>
          <p:cNvSpPr txBox="1"/>
          <p:nvPr/>
        </p:nvSpPr>
        <p:spPr>
          <a:xfrm>
            <a:off x="4143113" y="1059713"/>
            <a:ext cx="4327800" cy="3240300"/>
          </a:xfrm>
          <a:prstGeom prst="rect">
            <a:avLst/>
          </a:prstGeom>
          <a:noFill/>
          <a:ln>
            <a:noFill/>
          </a:ln>
        </p:spPr>
        <p:txBody>
          <a:bodyPr anchorCtr="0" anchor="t" bIns="51425" lIns="51425" spcFirstLastPara="1" rIns="51425" wrap="square" tIns="51425">
            <a:noAutofit/>
          </a:bodyPr>
          <a:lstStyle/>
          <a:p>
            <a:pPr indent="0" lvl="0" marL="0" rtl="0" algn="l">
              <a:lnSpc>
                <a:spcPct val="115000"/>
              </a:lnSpc>
              <a:spcBef>
                <a:spcPts val="600"/>
              </a:spcBef>
              <a:spcAft>
                <a:spcPts val="0"/>
              </a:spcAft>
              <a:buNone/>
            </a:pPr>
            <a:r>
              <a:rPr lang="en" sz="1700">
                <a:solidFill>
                  <a:srgbClr val="000000"/>
                </a:solidFill>
                <a:latin typeface="Overpass"/>
                <a:ea typeface="Overpass"/>
                <a:cs typeface="Overpass"/>
                <a:sym typeface="Overpass"/>
              </a:rPr>
              <a:t>Using the Prometheus Operator, </a:t>
            </a:r>
            <a:br>
              <a:rPr lang="en" sz="1700">
                <a:solidFill>
                  <a:srgbClr val="000000"/>
                </a:solidFill>
                <a:latin typeface="Overpass"/>
                <a:ea typeface="Overpass"/>
                <a:cs typeface="Overpass"/>
                <a:sym typeface="Overpass"/>
              </a:rPr>
            </a:br>
            <a:r>
              <a:rPr lang="en" sz="1700">
                <a:solidFill>
                  <a:srgbClr val="000000"/>
                </a:solidFill>
                <a:latin typeface="Overpass"/>
                <a:ea typeface="Overpass"/>
                <a:cs typeface="Overpass"/>
                <a:sym typeface="Overpass"/>
              </a:rPr>
              <a:t>our dev teams are able to provision their </a:t>
            </a:r>
            <a:br>
              <a:rPr lang="en" sz="1700">
                <a:solidFill>
                  <a:srgbClr val="000000"/>
                </a:solidFill>
                <a:latin typeface="Overpass"/>
                <a:ea typeface="Overpass"/>
                <a:cs typeface="Overpass"/>
                <a:sym typeface="Overpass"/>
              </a:rPr>
            </a:br>
            <a:r>
              <a:rPr lang="en" sz="1700">
                <a:solidFill>
                  <a:srgbClr val="000000"/>
                </a:solidFill>
                <a:latin typeface="Overpass"/>
                <a:ea typeface="Overpass"/>
                <a:cs typeface="Overpass"/>
                <a:sym typeface="Overpass"/>
              </a:rPr>
              <a:t>own end-to-end monitoring. </a:t>
            </a:r>
            <a:br>
              <a:rPr lang="en" sz="1700">
                <a:solidFill>
                  <a:srgbClr val="000000"/>
                </a:solidFill>
                <a:latin typeface="Overpass"/>
                <a:ea typeface="Overpass"/>
                <a:cs typeface="Overpass"/>
                <a:sym typeface="Overpass"/>
              </a:rPr>
            </a:br>
            <a:r>
              <a:rPr b="1" lang="en" sz="1700">
                <a:solidFill>
                  <a:srgbClr val="000000"/>
                </a:solidFill>
                <a:latin typeface="Overpass"/>
                <a:ea typeface="Overpass"/>
                <a:cs typeface="Overpass"/>
                <a:sym typeface="Overpass"/>
              </a:rPr>
              <a:t>We could not hope to manage the 344 Prometheus instances without the domain knowledge the Operator encapsulates.</a:t>
            </a:r>
            <a:endParaRPr sz="1700">
              <a:solidFill>
                <a:srgbClr val="000000"/>
              </a:solidFill>
              <a:latin typeface="Overpass"/>
              <a:ea typeface="Overpass"/>
              <a:cs typeface="Overpass"/>
              <a:sym typeface="Overpass"/>
            </a:endParaRPr>
          </a:p>
          <a:p>
            <a:pPr indent="0" lvl="0" marL="0" rtl="0" algn="l">
              <a:lnSpc>
                <a:spcPct val="90000"/>
              </a:lnSpc>
              <a:spcBef>
                <a:spcPts val="600"/>
              </a:spcBef>
              <a:spcAft>
                <a:spcPts val="0"/>
              </a:spcAft>
              <a:buNone/>
            </a:pPr>
            <a:r>
              <a:t/>
            </a:r>
            <a:endParaRPr sz="1700">
              <a:solidFill>
                <a:srgbClr val="000000"/>
              </a:solidFill>
              <a:latin typeface="Overpass"/>
              <a:ea typeface="Overpass"/>
              <a:cs typeface="Overpass"/>
              <a:sym typeface="Overpass"/>
            </a:endParaRPr>
          </a:p>
          <a:p>
            <a:pPr indent="0" lvl="0" marL="0" rtl="0" algn="l">
              <a:lnSpc>
                <a:spcPct val="100000"/>
              </a:lnSpc>
              <a:spcBef>
                <a:spcPts val="0"/>
              </a:spcBef>
              <a:spcAft>
                <a:spcPts val="0"/>
              </a:spcAft>
              <a:buNone/>
            </a:pPr>
            <a:r>
              <a:t/>
            </a:r>
            <a:endParaRPr sz="1200">
              <a:latin typeface="Overpass"/>
              <a:ea typeface="Overpass"/>
              <a:cs typeface="Overpass"/>
              <a:sym typeface="Overpass"/>
            </a:endParaRPr>
          </a:p>
          <a:p>
            <a:pPr indent="0" lvl="0" marL="0" rtl="0" algn="l">
              <a:lnSpc>
                <a:spcPct val="100000"/>
              </a:lnSpc>
              <a:spcBef>
                <a:spcPts val="0"/>
              </a:spcBef>
              <a:spcAft>
                <a:spcPts val="0"/>
              </a:spcAft>
              <a:buNone/>
            </a:pPr>
            <a:r>
              <a:rPr b="1" lang="en" sz="1200">
                <a:solidFill>
                  <a:srgbClr val="000000"/>
                </a:solidFill>
                <a:latin typeface="Overpass"/>
                <a:ea typeface="Overpass"/>
                <a:cs typeface="Overpass"/>
                <a:sym typeface="Overpass"/>
              </a:rPr>
              <a:t>Michael Goodness</a:t>
            </a:r>
            <a:endParaRPr b="1" sz="1200">
              <a:latin typeface="Overpass"/>
              <a:ea typeface="Overpass"/>
              <a:cs typeface="Overpass"/>
              <a:sym typeface="Overpass"/>
            </a:endParaRPr>
          </a:p>
          <a:p>
            <a:pPr indent="0" lvl="0" marL="0" rtl="0" algn="l">
              <a:lnSpc>
                <a:spcPct val="100000"/>
              </a:lnSpc>
              <a:spcBef>
                <a:spcPts val="0"/>
              </a:spcBef>
              <a:spcAft>
                <a:spcPts val="0"/>
              </a:spcAft>
              <a:buNone/>
            </a:pPr>
            <a:r>
              <a:rPr lang="en" sz="1200">
                <a:solidFill>
                  <a:srgbClr val="000000"/>
                </a:solidFill>
                <a:latin typeface="Overpass"/>
                <a:ea typeface="Overpass"/>
                <a:cs typeface="Overpass"/>
                <a:sym typeface="Overpass"/>
              </a:rPr>
              <a:t>Lead Systems Engineer </a:t>
            </a:r>
            <a:endParaRPr sz="1200">
              <a:latin typeface="Overpass"/>
              <a:ea typeface="Overpass"/>
              <a:cs typeface="Overpass"/>
              <a:sym typeface="Overpass"/>
            </a:endParaRPr>
          </a:p>
          <a:p>
            <a:pPr indent="0" lvl="0" marL="0" rtl="0" algn="l">
              <a:lnSpc>
                <a:spcPct val="100000"/>
              </a:lnSpc>
              <a:spcBef>
                <a:spcPts val="0"/>
              </a:spcBef>
              <a:spcAft>
                <a:spcPts val="0"/>
              </a:spcAft>
              <a:buNone/>
            </a:pPr>
            <a:r>
              <a:rPr b="1" lang="en" sz="1200">
                <a:solidFill>
                  <a:srgbClr val="000000"/>
                </a:solidFill>
                <a:latin typeface="Overpass"/>
                <a:ea typeface="Overpass"/>
                <a:cs typeface="Overpass"/>
                <a:sym typeface="Overpass"/>
              </a:rPr>
              <a:t>Ticketmaster</a:t>
            </a:r>
            <a:endParaRPr b="1" sz="1200">
              <a:solidFill>
                <a:srgbClr val="000000"/>
              </a:solidFill>
              <a:latin typeface="Overpass"/>
              <a:ea typeface="Overpass"/>
              <a:cs typeface="Overpass"/>
              <a:sym typeface="Overpass"/>
            </a:endParaRPr>
          </a:p>
        </p:txBody>
      </p:sp>
      <p:sp>
        <p:nvSpPr>
          <p:cNvPr id="1146" name="Google Shape;1146;p126"/>
          <p:cNvSpPr/>
          <p:nvPr/>
        </p:nvSpPr>
        <p:spPr>
          <a:xfrm>
            <a:off x="0" y="7219"/>
            <a:ext cx="3695700" cy="5143500"/>
          </a:xfrm>
          <a:prstGeom prst="rect">
            <a:avLst/>
          </a:prstGeom>
          <a:solidFill>
            <a:srgbClr val="009CD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147" name="Google Shape;1147;p126"/>
          <p:cNvPicPr preferRelativeResize="0"/>
          <p:nvPr/>
        </p:nvPicPr>
        <p:blipFill>
          <a:blip r:embed="rId3">
            <a:alphaModFix/>
          </a:blip>
          <a:stretch>
            <a:fillRect/>
          </a:stretch>
        </p:blipFill>
        <p:spPr>
          <a:xfrm>
            <a:off x="366281" y="1686113"/>
            <a:ext cx="3112238" cy="416737"/>
          </a:xfrm>
          <a:prstGeom prst="rect">
            <a:avLst/>
          </a:prstGeom>
          <a:noFill/>
          <a:ln>
            <a:noFill/>
          </a:ln>
        </p:spPr>
      </p:pic>
      <p:cxnSp>
        <p:nvCxnSpPr>
          <p:cNvPr id="1148" name="Google Shape;1148;p126"/>
          <p:cNvCxnSpPr/>
          <p:nvPr/>
        </p:nvCxnSpPr>
        <p:spPr>
          <a:xfrm>
            <a:off x="4227544" y="3415505"/>
            <a:ext cx="198900" cy="0"/>
          </a:xfrm>
          <a:prstGeom prst="straightConnector1">
            <a:avLst/>
          </a:prstGeom>
          <a:noFill/>
          <a:ln cap="flat" cmpd="sng" w="9525">
            <a:solidFill>
              <a:srgbClr val="EE0000"/>
            </a:solidFill>
            <a:prstDash val="solid"/>
            <a:round/>
            <a:headEnd len="med" w="med" type="none"/>
            <a:tailEnd len="med" w="med" type="none"/>
          </a:ln>
        </p:spPr>
      </p:cxnSp>
      <p:sp>
        <p:nvSpPr>
          <p:cNvPr id="1149" name="Google Shape;1149;p126"/>
          <p:cNvSpPr txBox="1"/>
          <p:nvPr/>
        </p:nvSpPr>
        <p:spPr>
          <a:xfrm>
            <a:off x="4180245" y="616785"/>
            <a:ext cx="795900" cy="41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5300">
                <a:solidFill>
                  <a:srgbClr val="EE0000"/>
                </a:solidFill>
                <a:latin typeface="Overpass Light"/>
                <a:ea typeface="Overpass Light"/>
                <a:cs typeface="Overpass Light"/>
                <a:sym typeface="Overpass Light"/>
              </a:rPr>
              <a:t>“”</a:t>
            </a:r>
            <a:endParaRPr sz="5300">
              <a:solidFill>
                <a:srgbClr val="EE0000"/>
              </a:solidFill>
              <a:latin typeface="Overpass Light"/>
              <a:ea typeface="Overpass Light"/>
              <a:cs typeface="Overpass Light"/>
              <a:sym typeface="Overpass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3" name="Shape 1153"/>
        <p:cNvGrpSpPr/>
        <p:nvPr/>
      </p:nvGrpSpPr>
      <p:grpSpPr>
        <a:xfrm>
          <a:off x="0" y="0"/>
          <a:ext cx="0" cy="0"/>
          <a:chOff x="0" y="0"/>
          <a:chExt cx="0" cy="0"/>
        </a:xfrm>
      </p:grpSpPr>
      <p:sp>
        <p:nvSpPr>
          <p:cNvPr id="1154" name="Google Shape;1154;p127"/>
          <p:cNvSpPr txBox="1"/>
          <p:nvPr>
            <p:ph type="title"/>
          </p:nvPr>
        </p:nvSpPr>
        <p:spPr>
          <a:xfrm>
            <a:off x="561525" y="417525"/>
            <a:ext cx="83442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solidFill>
                  <a:schemeClr val="dk1"/>
                </a:solidFill>
              </a:rPr>
              <a:t>Why OpenShift for hybrid and multi-cloud deployments?</a:t>
            </a:r>
            <a:endParaRPr sz="2600">
              <a:solidFill>
                <a:schemeClr val="dk1"/>
              </a:solidFill>
            </a:endParaRPr>
          </a:p>
          <a:p>
            <a:pPr indent="0" lvl="0" marL="0" rtl="0" algn="ctr">
              <a:lnSpc>
                <a:spcPct val="115000"/>
              </a:lnSpc>
              <a:spcBef>
                <a:spcPts val="0"/>
              </a:spcBef>
              <a:spcAft>
                <a:spcPts val="1200"/>
              </a:spcAft>
              <a:buNone/>
            </a:pPr>
            <a:r>
              <a:rPr lang="en" sz="1800">
                <a:solidFill>
                  <a:schemeClr val="dk1"/>
                </a:solidFill>
              </a:rPr>
              <a:t>IDC Research: The Business Value of OpenShift on AWS</a:t>
            </a:r>
            <a:endParaRPr sz="1800"/>
          </a:p>
        </p:txBody>
      </p:sp>
      <p:sp>
        <p:nvSpPr>
          <p:cNvPr id="1155" name="Google Shape;1155;p12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800"/>
              <a:t>Source: </a:t>
            </a:r>
            <a:r>
              <a:rPr lang="en" sz="800" u="sng">
                <a:solidFill>
                  <a:schemeClr val="hlink"/>
                </a:solidFill>
                <a:hlinkClick r:id="rId3"/>
              </a:rPr>
              <a:t>IDC Report “The Business Value of an Agile and Flexible Platform for Developing and Running Applications with OpenShift on AWS”, May 2019</a:t>
            </a:r>
            <a:endParaRPr sz="800"/>
          </a:p>
        </p:txBody>
      </p:sp>
      <p:sp>
        <p:nvSpPr>
          <p:cNvPr id="1156" name="Google Shape;1156;p127"/>
          <p:cNvSpPr txBox="1"/>
          <p:nvPr>
            <p:ph type="title"/>
          </p:nvPr>
        </p:nvSpPr>
        <p:spPr>
          <a:xfrm>
            <a:off x="855694" y="1796963"/>
            <a:ext cx="2062800" cy="1161300"/>
          </a:xfrm>
          <a:prstGeom prst="rect">
            <a:avLst/>
          </a:prstGeom>
        </p:spPr>
        <p:txBody>
          <a:bodyPr anchorCtr="0" anchor="t" bIns="0" lIns="0" spcFirstLastPara="1" rIns="0" wrap="square" tIns="0">
            <a:noAutofit/>
          </a:bodyPr>
          <a:lstStyle/>
          <a:p>
            <a:pPr indent="0" lvl="0" marL="0" rtl="0" algn="l">
              <a:lnSpc>
                <a:spcPct val="115000"/>
              </a:lnSpc>
              <a:spcBef>
                <a:spcPts val="500"/>
              </a:spcBef>
              <a:spcAft>
                <a:spcPts val="0"/>
              </a:spcAft>
              <a:buClr>
                <a:schemeClr val="dk1"/>
              </a:buClr>
              <a:buSzPts val="800"/>
              <a:buFont typeface="Arial"/>
              <a:buNone/>
            </a:pPr>
            <a:r>
              <a:rPr b="1" lang="en" sz="1300">
                <a:solidFill>
                  <a:schemeClr val="dk1"/>
                </a:solidFill>
                <a:latin typeface="Overpass"/>
                <a:ea typeface="Overpass"/>
                <a:cs typeface="Overpass"/>
                <a:sym typeface="Overpass"/>
              </a:rPr>
              <a:t>Our developers</a:t>
            </a:r>
            <a:r>
              <a:rPr lang="en" sz="1300">
                <a:solidFill>
                  <a:schemeClr val="dk1"/>
                </a:solidFill>
                <a:latin typeface="Overpass"/>
                <a:ea typeface="Overpass"/>
                <a:cs typeface="Overpass"/>
                <a:sym typeface="Overpass"/>
              </a:rPr>
              <a:t> say that OpenShift on AWS is very easy to use, and they are definitely more productive as a result ... seeing </a:t>
            </a:r>
            <a:r>
              <a:rPr b="1" lang="en" sz="1300">
                <a:solidFill>
                  <a:schemeClr val="dk1"/>
                </a:solidFill>
                <a:latin typeface="Overpass"/>
                <a:ea typeface="Overpass"/>
                <a:cs typeface="Overpass"/>
                <a:sym typeface="Overpass"/>
              </a:rPr>
              <a:t>60-70 percent increases in productivity levels</a:t>
            </a:r>
            <a:r>
              <a:rPr lang="en" sz="1300">
                <a:solidFill>
                  <a:schemeClr val="dk1"/>
                </a:solidFill>
                <a:latin typeface="Overpass"/>
                <a:ea typeface="Overpass"/>
                <a:cs typeface="Overpass"/>
                <a:sym typeface="Overpass"/>
              </a:rPr>
              <a:t>.</a:t>
            </a:r>
            <a:endParaRPr sz="1300">
              <a:solidFill>
                <a:schemeClr val="dk1"/>
              </a:solidFill>
            </a:endParaRPr>
          </a:p>
        </p:txBody>
      </p:sp>
      <p:sp>
        <p:nvSpPr>
          <p:cNvPr id="1157" name="Google Shape;1157;p127"/>
          <p:cNvSpPr txBox="1"/>
          <p:nvPr/>
        </p:nvSpPr>
        <p:spPr>
          <a:xfrm>
            <a:off x="855694" y="3796538"/>
            <a:ext cx="2062800" cy="319500"/>
          </a:xfrm>
          <a:prstGeom prst="rect">
            <a:avLst/>
          </a:prstGeom>
          <a:noFill/>
          <a:ln>
            <a:noFill/>
          </a:ln>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sz="900">
                <a:latin typeface="Overpass SemiBold"/>
                <a:ea typeface="Overpass SemiBold"/>
                <a:cs typeface="Overpass SemiBold"/>
                <a:sym typeface="Overpass SemiBold"/>
              </a:rPr>
              <a:t>Financial Services</a:t>
            </a:r>
            <a:endParaRPr sz="900">
              <a:latin typeface="Overpass SemiBold"/>
              <a:ea typeface="Overpass SemiBold"/>
              <a:cs typeface="Overpass SemiBold"/>
              <a:sym typeface="Overpass SemiBold"/>
            </a:endParaRPr>
          </a:p>
          <a:p>
            <a:pPr indent="0" lvl="0" marL="0" rtl="0" algn="l">
              <a:lnSpc>
                <a:spcPct val="135000"/>
              </a:lnSpc>
              <a:spcBef>
                <a:spcPts val="0"/>
              </a:spcBef>
              <a:spcAft>
                <a:spcPts val="0"/>
              </a:spcAft>
              <a:buNone/>
            </a:pPr>
            <a:r>
              <a:t/>
            </a:r>
            <a:endParaRPr sz="900">
              <a:latin typeface="Overpass Light"/>
              <a:ea typeface="Overpass Light"/>
              <a:cs typeface="Overpass Light"/>
              <a:sym typeface="Overpass Light"/>
            </a:endParaRPr>
          </a:p>
        </p:txBody>
      </p:sp>
      <p:cxnSp>
        <p:nvCxnSpPr>
          <p:cNvPr id="1158" name="Google Shape;1158;p127"/>
          <p:cNvCxnSpPr/>
          <p:nvPr/>
        </p:nvCxnSpPr>
        <p:spPr>
          <a:xfrm>
            <a:off x="855694" y="3663155"/>
            <a:ext cx="198900" cy="0"/>
          </a:xfrm>
          <a:prstGeom prst="straightConnector1">
            <a:avLst/>
          </a:prstGeom>
          <a:noFill/>
          <a:ln cap="flat" cmpd="sng" w="9525">
            <a:solidFill>
              <a:srgbClr val="EE0000"/>
            </a:solidFill>
            <a:prstDash val="solid"/>
            <a:round/>
            <a:headEnd len="med" w="med" type="none"/>
            <a:tailEnd len="med" w="med" type="none"/>
          </a:ln>
        </p:spPr>
      </p:cxnSp>
      <p:sp>
        <p:nvSpPr>
          <p:cNvPr id="1159" name="Google Shape;1159;p127"/>
          <p:cNvSpPr txBox="1"/>
          <p:nvPr/>
        </p:nvSpPr>
        <p:spPr>
          <a:xfrm>
            <a:off x="808395" y="1302585"/>
            <a:ext cx="795900" cy="41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5300">
                <a:solidFill>
                  <a:srgbClr val="EE0000"/>
                </a:solidFill>
                <a:latin typeface="Overpass Light"/>
                <a:ea typeface="Overpass Light"/>
                <a:cs typeface="Overpass Light"/>
                <a:sym typeface="Overpass Light"/>
              </a:rPr>
              <a:t>“”</a:t>
            </a:r>
            <a:endParaRPr sz="5300">
              <a:solidFill>
                <a:srgbClr val="EE0000"/>
              </a:solidFill>
              <a:latin typeface="Overpass Light"/>
              <a:ea typeface="Overpass Light"/>
              <a:cs typeface="Overpass Light"/>
              <a:sym typeface="Overpass Light"/>
            </a:endParaRPr>
          </a:p>
        </p:txBody>
      </p:sp>
      <p:sp>
        <p:nvSpPr>
          <p:cNvPr id="1160" name="Google Shape;1160;p127"/>
          <p:cNvSpPr txBox="1"/>
          <p:nvPr>
            <p:ph type="title"/>
          </p:nvPr>
        </p:nvSpPr>
        <p:spPr>
          <a:xfrm>
            <a:off x="3542911" y="1796963"/>
            <a:ext cx="2062800" cy="1161300"/>
          </a:xfrm>
          <a:prstGeom prst="rect">
            <a:avLst/>
          </a:prstGeom>
        </p:spPr>
        <p:txBody>
          <a:bodyPr anchorCtr="0" anchor="t" bIns="0" lIns="0" spcFirstLastPara="1" rIns="0" wrap="square" tIns="0">
            <a:noAutofit/>
          </a:bodyPr>
          <a:lstStyle/>
          <a:p>
            <a:pPr indent="0" lvl="0" marL="0" rtl="0" algn="l">
              <a:lnSpc>
                <a:spcPct val="115000"/>
              </a:lnSpc>
              <a:spcBef>
                <a:spcPts val="500"/>
              </a:spcBef>
              <a:spcAft>
                <a:spcPts val="0"/>
              </a:spcAft>
              <a:buClr>
                <a:schemeClr val="dk1"/>
              </a:buClr>
              <a:buSzPts val="800"/>
              <a:buFont typeface="Arial"/>
              <a:buNone/>
            </a:pPr>
            <a:r>
              <a:rPr lang="en" sz="1300">
                <a:solidFill>
                  <a:schemeClr val="dk1"/>
                </a:solidFill>
                <a:latin typeface="Overpass"/>
                <a:ea typeface="Overpass"/>
                <a:cs typeface="Overpass"/>
                <a:sym typeface="Overpass"/>
              </a:rPr>
              <a:t>We have a </a:t>
            </a:r>
            <a:r>
              <a:rPr b="1" lang="en" sz="1300">
                <a:solidFill>
                  <a:schemeClr val="dk1"/>
                </a:solidFill>
                <a:latin typeface="Overpass"/>
                <a:ea typeface="Overpass"/>
                <a:cs typeface="Overpass"/>
                <a:sym typeface="Overpass"/>
              </a:rPr>
              <a:t>multi-cloud environment</a:t>
            </a:r>
            <a:r>
              <a:rPr lang="en" sz="1300">
                <a:solidFill>
                  <a:schemeClr val="dk1"/>
                </a:solidFill>
                <a:latin typeface="Overpass"/>
                <a:ea typeface="Overpass"/>
                <a:cs typeface="Overpass"/>
                <a:sym typeface="Overpass"/>
              </a:rPr>
              <a:t> and OpenShift on AWS has features that make it </a:t>
            </a:r>
            <a:r>
              <a:rPr b="1" lang="en" sz="1300">
                <a:solidFill>
                  <a:schemeClr val="dk1"/>
                </a:solidFill>
                <a:latin typeface="Overpass"/>
                <a:ea typeface="Overpass"/>
                <a:cs typeface="Overpass"/>
                <a:sym typeface="Overpass"/>
              </a:rPr>
              <a:t>easier to be agile</a:t>
            </a:r>
            <a:r>
              <a:rPr lang="en" sz="1300">
                <a:solidFill>
                  <a:schemeClr val="dk1"/>
                </a:solidFill>
                <a:latin typeface="Overpass"/>
                <a:ea typeface="Overpass"/>
                <a:cs typeface="Overpass"/>
                <a:sym typeface="Overpass"/>
              </a:rPr>
              <a:t>.</a:t>
            </a:r>
            <a:endParaRPr sz="1300">
              <a:solidFill>
                <a:schemeClr val="dk1"/>
              </a:solidFill>
            </a:endParaRPr>
          </a:p>
        </p:txBody>
      </p:sp>
      <p:sp>
        <p:nvSpPr>
          <p:cNvPr id="1161" name="Google Shape;1161;p127"/>
          <p:cNvSpPr txBox="1"/>
          <p:nvPr/>
        </p:nvSpPr>
        <p:spPr>
          <a:xfrm>
            <a:off x="3542911" y="3796538"/>
            <a:ext cx="2062800" cy="319500"/>
          </a:xfrm>
          <a:prstGeom prst="rect">
            <a:avLst/>
          </a:prstGeom>
          <a:noFill/>
          <a:ln>
            <a:noFill/>
          </a:ln>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sz="900">
                <a:latin typeface="Overpass SemiBold"/>
                <a:ea typeface="Overpass SemiBold"/>
                <a:cs typeface="Overpass SemiBold"/>
                <a:sym typeface="Overpass SemiBold"/>
              </a:rPr>
              <a:t>Pharmaceutical</a:t>
            </a:r>
            <a:endParaRPr sz="900">
              <a:latin typeface="Overpass SemiBold"/>
              <a:ea typeface="Overpass SemiBold"/>
              <a:cs typeface="Overpass SemiBold"/>
              <a:sym typeface="Overpass SemiBold"/>
            </a:endParaRPr>
          </a:p>
          <a:p>
            <a:pPr indent="0" lvl="0" marL="0" rtl="0" algn="l">
              <a:lnSpc>
                <a:spcPct val="135000"/>
              </a:lnSpc>
              <a:spcBef>
                <a:spcPts val="0"/>
              </a:spcBef>
              <a:spcAft>
                <a:spcPts val="0"/>
              </a:spcAft>
              <a:buNone/>
            </a:pPr>
            <a:r>
              <a:t/>
            </a:r>
            <a:endParaRPr sz="900">
              <a:latin typeface="Overpass Light"/>
              <a:ea typeface="Overpass Light"/>
              <a:cs typeface="Overpass Light"/>
              <a:sym typeface="Overpass Light"/>
            </a:endParaRPr>
          </a:p>
        </p:txBody>
      </p:sp>
      <p:cxnSp>
        <p:nvCxnSpPr>
          <p:cNvPr id="1162" name="Google Shape;1162;p127"/>
          <p:cNvCxnSpPr/>
          <p:nvPr/>
        </p:nvCxnSpPr>
        <p:spPr>
          <a:xfrm>
            <a:off x="3542911" y="3663155"/>
            <a:ext cx="198900" cy="0"/>
          </a:xfrm>
          <a:prstGeom prst="straightConnector1">
            <a:avLst/>
          </a:prstGeom>
          <a:noFill/>
          <a:ln cap="flat" cmpd="sng" w="9525">
            <a:solidFill>
              <a:srgbClr val="EE0000"/>
            </a:solidFill>
            <a:prstDash val="solid"/>
            <a:round/>
            <a:headEnd len="med" w="med" type="none"/>
            <a:tailEnd len="med" w="med" type="none"/>
          </a:ln>
        </p:spPr>
      </p:cxnSp>
      <p:sp>
        <p:nvSpPr>
          <p:cNvPr id="1163" name="Google Shape;1163;p127"/>
          <p:cNvSpPr txBox="1"/>
          <p:nvPr/>
        </p:nvSpPr>
        <p:spPr>
          <a:xfrm>
            <a:off x="3495612" y="1302585"/>
            <a:ext cx="795900" cy="41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5300">
                <a:solidFill>
                  <a:srgbClr val="EE0000"/>
                </a:solidFill>
                <a:latin typeface="Overpass Light"/>
                <a:ea typeface="Overpass Light"/>
                <a:cs typeface="Overpass Light"/>
                <a:sym typeface="Overpass Light"/>
              </a:rPr>
              <a:t>“”</a:t>
            </a:r>
            <a:endParaRPr sz="5300">
              <a:solidFill>
                <a:srgbClr val="EE0000"/>
              </a:solidFill>
              <a:latin typeface="Overpass Light"/>
              <a:ea typeface="Overpass Light"/>
              <a:cs typeface="Overpass Light"/>
              <a:sym typeface="Overpass Light"/>
            </a:endParaRPr>
          </a:p>
        </p:txBody>
      </p:sp>
      <p:sp>
        <p:nvSpPr>
          <p:cNvPr id="1164" name="Google Shape;1164;p127"/>
          <p:cNvSpPr txBox="1"/>
          <p:nvPr>
            <p:ph type="title"/>
          </p:nvPr>
        </p:nvSpPr>
        <p:spPr>
          <a:xfrm>
            <a:off x="6230119" y="1796963"/>
            <a:ext cx="2147400" cy="1161300"/>
          </a:xfrm>
          <a:prstGeom prst="rect">
            <a:avLst/>
          </a:prstGeom>
        </p:spPr>
        <p:txBody>
          <a:bodyPr anchorCtr="0" anchor="t" bIns="0" lIns="0" spcFirstLastPara="1" rIns="0" wrap="square" tIns="0">
            <a:noAutofit/>
          </a:bodyPr>
          <a:lstStyle/>
          <a:p>
            <a:pPr indent="0" lvl="0" marL="0" rtl="0" algn="l">
              <a:lnSpc>
                <a:spcPct val="115000"/>
              </a:lnSpc>
              <a:spcBef>
                <a:spcPts val="500"/>
              </a:spcBef>
              <a:spcAft>
                <a:spcPts val="0"/>
              </a:spcAft>
              <a:buClr>
                <a:schemeClr val="dk1"/>
              </a:buClr>
              <a:buSzPts val="800"/>
              <a:buFont typeface="Arial"/>
              <a:buNone/>
            </a:pPr>
            <a:r>
              <a:rPr lang="en" sz="1300">
                <a:solidFill>
                  <a:schemeClr val="dk1"/>
                </a:solidFill>
                <a:latin typeface="Overpass"/>
                <a:ea typeface="Overpass"/>
                <a:cs typeface="Overpass"/>
                <a:sym typeface="Overpass"/>
              </a:rPr>
              <a:t>OpenShift on AWS has really helped us improve our reservation system and contributed to up to </a:t>
            </a:r>
            <a:r>
              <a:rPr b="1" lang="en" sz="1300">
                <a:solidFill>
                  <a:schemeClr val="dk1"/>
                </a:solidFill>
                <a:latin typeface="Overpass"/>
                <a:ea typeface="Overpass"/>
                <a:cs typeface="Overpass"/>
                <a:sym typeface="Overpass"/>
              </a:rPr>
              <a:t>15 percent more revenue</a:t>
            </a:r>
            <a:r>
              <a:rPr lang="en" sz="1300">
                <a:solidFill>
                  <a:schemeClr val="dk1"/>
                </a:solidFill>
                <a:latin typeface="Overpass"/>
                <a:ea typeface="Overpass"/>
                <a:cs typeface="Overpass"/>
                <a:sym typeface="Overpass"/>
              </a:rPr>
              <a:t>, </a:t>
            </a:r>
            <a:r>
              <a:rPr b="1" lang="en" sz="1300">
                <a:solidFill>
                  <a:schemeClr val="dk1"/>
                </a:solidFill>
                <a:latin typeface="Overpass"/>
                <a:ea typeface="Overpass"/>
                <a:cs typeface="Overpass"/>
                <a:sym typeface="Overpass"/>
              </a:rPr>
              <a:t>worth tens of millions of dollars</a:t>
            </a:r>
            <a:r>
              <a:rPr lang="en" sz="1300">
                <a:solidFill>
                  <a:schemeClr val="dk1"/>
                </a:solidFill>
                <a:latin typeface="Overpass"/>
                <a:ea typeface="Overpass"/>
                <a:cs typeface="Overpass"/>
                <a:sym typeface="Overpass"/>
              </a:rPr>
              <a:t> per year.</a:t>
            </a:r>
            <a:endParaRPr sz="1300">
              <a:solidFill>
                <a:schemeClr val="dk1"/>
              </a:solidFill>
            </a:endParaRPr>
          </a:p>
        </p:txBody>
      </p:sp>
      <p:sp>
        <p:nvSpPr>
          <p:cNvPr id="1165" name="Google Shape;1165;p127"/>
          <p:cNvSpPr txBox="1"/>
          <p:nvPr/>
        </p:nvSpPr>
        <p:spPr>
          <a:xfrm>
            <a:off x="6230123" y="3796538"/>
            <a:ext cx="2062800" cy="319500"/>
          </a:xfrm>
          <a:prstGeom prst="rect">
            <a:avLst/>
          </a:prstGeom>
          <a:noFill/>
          <a:ln>
            <a:noFill/>
          </a:ln>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sz="900">
                <a:latin typeface="Overpass SemiBold"/>
                <a:ea typeface="Overpass SemiBold"/>
                <a:cs typeface="Overpass SemiBold"/>
                <a:sym typeface="Overpass SemiBold"/>
              </a:rPr>
              <a:t>Hospitality</a:t>
            </a:r>
            <a:endParaRPr sz="900">
              <a:latin typeface="Overpass Light"/>
              <a:ea typeface="Overpass Light"/>
              <a:cs typeface="Overpass Light"/>
              <a:sym typeface="Overpass Light"/>
            </a:endParaRPr>
          </a:p>
        </p:txBody>
      </p:sp>
      <p:cxnSp>
        <p:nvCxnSpPr>
          <p:cNvPr id="1166" name="Google Shape;1166;p127"/>
          <p:cNvCxnSpPr/>
          <p:nvPr/>
        </p:nvCxnSpPr>
        <p:spPr>
          <a:xfrm>
            <a:off x="6230124" y="3663155"/>
            <a:ext cx="198900" cy="0"/>
          </a:xfrm>
          <a:prstGeom prst="straightConnector1">
            <a:avLst/>
          </a:prstGeom>
          <a:noFill/>
          <a:ln cap="flat" cmpd="sng" w="9525">
            <a:solidFill>
              <a:srgbClr val="EE0000"/>
            </a:solidFill>
            <a:prstDash val="solid"/>
            <a:round/>
            <a:headEnd len="med" w="med" type="none"/>
            <a:tailEnd len="med" w="med" type="none"/>
          </a:ln>
        </p:spPr>
      </p:cxnSp>
      <p:sp>
        <p:nvSpPr>
          <p:cNvPr id="1167" name="Google Shape;1167;p127"/>
          <p:cNvSpPr txBox="1"/>
          <p:nvPr/>
        </p:nvSpPr>
        <p:spPr>
          <a:xfrm>
            <a:off x="6182824" y="1302585"/>
            <a:ext cx="795900" cy="41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5300">
                <a:solidFill>
                  <a:srgbClr val="EE0000"/>
                </a:solidFill>
                <a:latin typeface="Overpass Light"/>
                <a:ea typeface="Overpass Light"/>
                <a:cs typeface="Overpass Light"/>
                <a:sym typeface="Overpass Light"/>
              </a:rPr>
              <a:t>“”</a:t>
            </a:r>
            <a:endParaRPr sz="5300">
              <a:solidFill>
                <a:srgbClr val="EE0000"/>
              </a:solidFill>
              <a:latin typeface="Overpass Light"/>
              <a:ea typeface="Overpass Light"/>
              <a:cs typeface="Overpass Light"/>
              <a:sym typeface="Overpass Light"/>
            </a:endParaRPr>
          </a:p>
        </p:txBody>
      </p:sp>
      <p:cxnSp>
        <p:nvCxnSpPr>
          <p:cNvPr id="1168" name="Google Shape;1168;p127"/>
          <p:cNvCxnSpPr/>
          <p:nvPr/>
        </p:nvCxnSpPr>
        <p:spPr>
          <a:xfrm>
            <a:off x="3229619" y="2539913"/>
            <a:ext cx="0" cy="1726800"/>
          </a:xfrm>
          <a:prstGeom prst="straightConnector1">
            <a:avLst/>
          </a:prstGeom>
          <a:noFill/>
          <a:ln cap="flat" cmpd="sng" w="9525">
            <a:solidFill>
              <a:schemeClr val="dk2"/>
            </a:solidFill>
            <a:prstDash val="dot"/>
            <a:round/>
            <a:headEnd len="med" w="med" type="none"/>
            <a:tailEnd len="med" w="med" type="none"/>
          </a:ln>
        </p:spPr>
      </p:cxnSp>
      <p:cxnSp>
        <p:nvCxnSpPr>
          <p:cNvPr id="1169" name="Google Shape;1169;p127"/>
          <p:cNvCxnSpPr/>
          <p:nvPr/>
        </p:nvCxnSpPr>
        <p:spPr>
          <a:xfrm>
            <a:off x="5913419" y="2539913"/>
            <a:ext cx="0" cy="172680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pic>
        <p:nvPicPr>
          <p:cNvPr id="1174" name="Google Shape;1174;p128"/>
          <p:cNvPicPr preferRelativeResize="0"/>
          <p:nvPr/>
        </p:nvPicPr>
        <p:blipFill rotWithShape="1">
          <a:blip r:embed="rId3">
            <a:alphaModFix/>
          </a:blip>
          <a:srcRect b="0" l="0" r="0" t="0"/>
          <a:stretch/>
        </p:blipFill>
        <p:spPr>
          <a:xfrm>
            <a:off x="4957300" y="1288325"/>
            <a:ext cx="3154201" cy="1958195"/>
          </a:xfrm>
          <a:prstGeom prst="rect">
            <a:avLst/>
          </a:prstGeom>
          <a:noFill/>
          <a:ln cap="flat" cmpd="sng" w="9525">
            <a:solidFill>
              <a:srgbClr val="000000"/>
            </a:solidFill>
            <a:prstDash val="solid"/>
            <a:round/>
            <a:headEnd len="sm" w="sm" type="none"/>
            <a:tailEnd len="sm" w="sm" type="none"/>
          </a:ln>
        </p:spPr>
      </p:pic>
      <p:sp>
        <p:nvSpPr>
          <p:cNvPr id="1175" name="Google Shape;1175;p128"/>
          <p:cNvSpPr/>
          <p:nvPr/>
        </p:nvSpPr>
        <p:spPr>
          <a:xfrm>
            <a:off x="7358277" y="3994578"/>
            <a:ext cx="753000" cy="4227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28"/>
          <p:cNvSpPr txBox="1"/>
          <p:nvPr/>
        </p:nvSpPr>
        <p:spPr>
          <a:xfrm>
            <a:off x="268238" y="1227450"/>
            <a:ext cx="4574700" cy="3517800"/>
          </a:xfrm>
          <a:prstGeom prst="rect">
            <a:avLst/>
          </a:prstGeom>
          <a:noFill/>
          <a:ln>
            <a:noFill/>
          </a:ln>
        </p:spPr>
        <p:txBody>
          <a:bodyPr anchorCtr="0" anchor="t" bIns="91425" lIns="91425" spcFirstLastPara="1" rIns="91425" wrap="square" tIns="91425">
            <a:noAutofit/>
          </a:bodyPr>
          <a:lstStyle/>
          <a:p>
            <a:pPr indent="-279400" lvl="0" marL="342900" marR="0" rtl="0" algn="l">
              <a:lnSpc>
                <a:spcPct val="115000"/>
              </a:lnSpc>
              <a:spcBef>
                <a:spcPts val="0"/>
              </a:spcBef>
              <a:spcAft>
                <a:spcPts val="0"/>
              </a:spcAft>
              <a:buSzPts val="1800"/>
              <a:buFont typeface="Overpass"/>
              <a:buChar char="●"/>
            </a:pPr>
            <a:r>
              <a:rPr lang="en" sz="1800">
                <a:latin typeface="Overpass"/>
                <a:ea typeface="Overpass"/>
                <a:cs typeface="Overpass"/>
                <a:sym typeface="Overpass"/>
              </a:rPr>
              <a:t>Manage multiple OpenShift clusters, across multiple cloud and on-premises environments</a:t>
            </a:r>
            <a:endParaRPr sz="1800">
              <a:latin typeface="Overpass"/>
              <a:ea typeface="Overpass"/>
              <a:cs typeface="Overpass"/>
              <a:sym typeface="Overpass"/>
            </a:endParaRPr>
          </a:p>
          <a:p>
            <a:pPr indent="0" lvl="0" marL="342900" marR="0" rtl="0" algn="l">
              <a:lnSpc>
                <a:spcPct val="115000"/>
              </a:lnSpc>
              <a:spcBef>
                <a:spcPts val="0"/>
              </a:spcBef>
              <a:spcAft>
                <a:spcPts val="0"/>
              </a:spcAft>
              <a:buNone/>
            </a:pPr>
            <a:r>
              <a:t/>
            </a:r>
            <a:endParaRPr sz="1800">
              <a:latin typeface="Overpass"/>
              <a:ea typeface="Overpass"/>
              <a:cs typeface="Overpass"/>
              <a:sym typeface="Overpass"/>
            </a:endParaRPr>
          </a:p>
          <a:p>
            <a:pPr indent="-279400" lvl="0" marL="342900" marR="0" rtl="0" algn="l">
              <a:lnSpc>
                <a:spcPct val="115000"/>
              </a:lnSpc>
              <a:spcBef>
                <a:spcPts val="0"/>
              </a:spcBef>
              <a:spcAft>
                <a:spcPts val="0"/>
              </a:spcAft>
              <a:buSzPts val="1800"/>
              <a:buFont typeface="Overpass"/>
              <a:buChar char="●"/>
            </a:pPr>
            <a:r>
              <a:rPr lang="en" sz="1800">
                <a:latin typeface="Overpass"/>
                <a:ea typeface="Overpass"/>
                <a:cs typeface="Overpass"/>
                <a:sym typeface="Overpass"/>
              </a:rPr>
              <a:t>Install and update OpenShift across all your cloud environments</a:t>
            </a:r>
            <a:endParaRPr sz="1800">
              <a:latin typeface="Overpass"/>
              <a:ea typeface="Overpass"/>
              <a:cs typeface="Overpass"/>
              <a:sym typeface="Overpass"/>
            </a:endParaRPr>
          </a:p>
          <a:p>
            <a:pPr indent="0" lvl="0" marL="342900" marR="0" rtl="0" algn="l">
              <a:lnSpc>
                <a:spcPct val="115000"/>
              </a:lnSpc>
              <a:spcBef>
                <a:spcPts val="0"/>
              </a:spcBef>
              <a:spcAft>
                <a:spcPts val="0"/>
              </a:spcAft>
              <a:buNone/>
            </a:pPr>
            <a:r>
              <a:t/>
            </a:r>
            <a:endParaRPr sz="1800">
              <a:latin typeface="Overpass"/>
              <a:ea typeface="Overpass"/>
              <a:cs typeface="Overpass"/>
              <a:sym typeface="Overpass"/>
            </a:endParaRPr>
          </a:p>
          <a:p>
            <a:pPr indent="-279400" lvl="0" marL="342900" marR="0" rtl="0" algn="l">
              <a:lnSpc>
                <a:spcPct val="115000"/>
              </a:lnSpc>
              <a:spcBef>
                <a:spcPts val="0"/>
              </a:spcBef>
              <a:spcAft>
                <a:spcPts val="0"/>
              </a:spcAft>
              <a:buSzPts val="1800"/>
              <a:buFont typeface="Overpass"/>
              <a:buChar char="●"/>
            </a:pPr>
            <a:r>
              <a:rPr lang="en" sz="1800">
                <a:latin typeface="Overpass"/>
                <a:ea typeface="Overpass"/>
                <a:cs typeface="Overpass"/>
                <a:sym typeface="Overpass"/>
              </a:rPr>
              <a:t>Centrally manage policy and deployments</a:t>
            </a:r>
            <a:endParaRPr sz="1800">
              <a:latin typeface="Overpass"/>
              <a:ea typeface="Overpass"/>
              <a:cs typeface="Overpass"/>
              <a:sym typeface="Overpass"/>
            </a:endParaRPr>
          </a:p>
          <a:p>
            <a:pPr indent="0" lvl="0" marL="342900" marR="0" rtl="0" algn="l">
              <a:lnSpc>
                <a:spcPct val="115000"/>
              </a:lnSpc>
              <a:spcBef>
                <a:spcPts val="0"/>
              </a:spcBef>
              <a:spcAft>
                <a:spcPts val="0"/>
              </a:spcAft>
              <a:buNone/>
            </a:pPr>
            <a:r>
              <a:t/>
            </a:r>
            <a:endParaRPr sz="1800">
              <a:latin typeface="Overpass"/>
              <a:ea typeface="Overpass"/>
              <a:cs typeface="Overpass"/>
              <a:sym typeface="Overpass"/>
            </a:endParaRPr>
          </a:p>
        </p:txBody>
      </p:sp>
      <p:sp>
        <p:nvSpPr>
          <p:cNvPr id="1177" name="Google Shape;1177;p128"/>
          <p:cNvSpPr/>
          <p:nvPr/>
        </p:nvSpPr>
        <p:spPr>
          <a:xfrm>
            <a:off x="4957300" y="3375328"/>
            <a:ext cx="3154200" cy="3096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Overpass"/>
                <a:ea typeface="Overpass"/>
                <a:cs typeface="Overpass"/>
                <a:sym typeface="Overpass"/>
              </a:rPr>
              <a:t>cloud.redhat.com</a:t>
            </a:r>
            <a:endParaRPr b="1" sz="1500">
              <a:solidFill>
                <a:srgbClr val="FFFFFF"/>
              </a:solidFill>
              <a:latin typeface="Overpass"/>
              <a:ea typeface="Overpass"/>
              <a:cs typeface="Overpass"/>
              <a:sym typeface="Overpass"/>
            </a:endParaRPr>
          </a:p>
        </p:txBody>
      </p:sp>
      <p:sp>
        <p:nvSpPr>
          <p:cNvPr id="1178" name="Google Shape;1178;p128"/>
          <p:cNvSpPr/>
          <p:nvPr/>
        </p:nvSpPr>
        <p:spPr>
          <a:xfrm>
            <a:off x="4957300" y="3994578"/>
            <a:ext cx="753000" cy="4227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9" name="Google Shape;1179;p128"/>
          <p:cNvPicPr preferRelativeResize="0"/>
          <p:nvPr/>
        </p:nvPicPr>
        <p:blipFill rotWithShape="1">
          <a:blip r:embed="rId4">
            <a:alphaModFix/>
          </a:blip>
          <a:srcRect b="0" l="0" r="67163" t="0"/>
          <a:stretch/>
        </p:blipFill>
        <p:spPr>
          <a:xfrm>
            <a:off x="5191663" y="4086555"/>
            <a:ext cx="330948" cy="258700"/>
          </a:xfrm>
          <a:prstGeom prst="rect">
            <a:avLst/>
          </a:prstGeom>
          <a:noFill/>
          <a:ln>
            <a:noFill/>
          </a:ln>
        </p:spPr>
      </p:pic>
      <p:sp>
        <p:nvSpPr>
          <p:cNvPr id="1180" name="Google Shape;1180;p128"/>
          <p:cNvSpPr/>
          <p:nvPr/>
        </p:nvSpPr>
        <p:spPr>
          <a:xfrm>
            <a:off x="5757626" y="3994578"/>
            <a:ext cx="753000" cy="4227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1" name="Google Shape;1181;p128"/>
          <p:cNvPicPr preferRelativeResize="0"/>
          <p:nvPr/>
        </p:nvPicPr>
        <p:blipFill rotWithShape="1">
          <a:blip r:embed="rId4">
            <a:alphaModFix/>
          </a:blip>
          <a:srcRect b="0" l="0" r="67163" t="0"/>
          <a:stretch/>
        </p:blipFill>
        <p:spPr>
          <a:xfrm>
            <a:off x="5994524" y="4086555"/>
            <a:ext cx="330948" cy="258700"/>
          </a:xfrm>
          <a:prstGeom prst="rect">
            <a:avLst/>
          </a:prstGeom>
          <a:noFill/>
          <a:ln>
            <a:noFill/>
          </a:ln>
        </p:spPr>
      </p:pic>
      <p:sp>
        <p:nvSpPr>
          <p:cNvPr id="1182" name="Google Shape;1182;p128"/>
          <p:cNvSpPr/>
          <p:nvPr/>
        </p:nvSpPr>
        <p:spPr>
          <a:xfrm>
            <a:off x="6557952" y="3994578"/>
            <a:ext cx="753000" cy="4227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3" name="Google Shape;1183;p128"/>
          <p:cNvPicPr preferRelativeResize="0"/>
          <p:nvPr/>
        </p:nvPicPr>
        <p:blipFill rotWithShape="1">
          <a:blip r:embed="rId4">
            <a:alphaModFix/>
          </a:blip>
          <a:srcRect b="0" l="0" r="67163" t="0"/>
          <a:stretch/>
        </p:blipFill>
        <p:spPr>
          <a:xfrm>
            <a:off x="6797384" y="4086555"/>
            <a:ext cx="330948" cy="258700"/>
          </a:xfrm>
          <a:prstGeom prst="rect">
            <a:avLst/>
          </a:prstGeom>
          <a:noFill/>
          <a:ln>
            <a:noFill/>
          </a:ln>
        </p:spPr>
      </p:pic>
      <p:pic>
        <p:nvPicPr>
          <p:cNvPr id="1184" name="Google Shape;1184;p128"/>
          <p:cNvPicPr preferRelativeResize="0"/>
          <p:nvPr/>
        </p:nvPicPr>
        <p:blipFill rotWithShape="1">
          <a:blip r:embed="rId4">
            <a:alphaModFix/>
          </a:blip>
          <a:srcRect b="0" l="0" r="67163" t="0"/>
          <a:stretch/>
        </p:blipFill>
        <p:spPr>
          <a:xfrm>
            <a:off x="7600245" y="4072994"/>
            <a:ext cx="330948" cy="258700"/>
          </a:xfrm>
          <a:prstGeom prst="rect">
            <a:avLst/>
          </a:prstGeom>
          <a:noFill/>
          <a:ln>
            <a:noFill/>
          </a:ln>
        </p:spPr>
      </p:pic>
      <p:cxnSp>
        <p:nvCxnSpPr>
          <p:cNvPr id="1185" name="Google Shape;1185;p128"/>
          <p:cNvCxnSpPr>
            <a:stCxn id="1177" idx="2"/>
            <a:endCxn id="1178" idx="0"/>
          </p:cNvCxnSpPr>
          <p:nvPr/>
        </p:nvCxnSpPr>
        <p:spPr>
          <a:xfrm rot="5400000">
            <a:off x="5779300" y="3239428"/>
            <a:ext cx="309600" cy="1200600"/>
          </a:xfrm>
          <a:prstGeom prst="bentConnector3">
            <a:avLst>
              <a:gd fmla="val 50008" name="adj1"/>
            </a:avLst>
          </a:prstGeom>
          <a:noFill/>
          <a:ln cap="flat" cmpd="sng" w="9525">
            <a:solidFill>
              <a:srgbClr val="666666"/>
            </a:solidFill>
            <a:prstDash val="solid"/>
            <a:round/>
            <a:headEnd len="med" w="med" type="none"/>
            <a:tailEnd len="med" w="med" type="triangle"/>
          </a:ln>
        </p:spPr>
      </p:cxnSp>
      <p:cxnSp>
        <p:nvCxnSpPr>
          <p:cNvPr id="1186" name="Google Shape;1186;p128"/>
          <p:cNvCxnSpPr>
            <a:stCxn id="1177" idx="2"/>
            <a:endCxn id="1180" idx="0"/>
          </p:cNvCxnSpPr>
          <p:nvPr/>
        </p:nvCxnSpPr>
        <p:spPr>
          <a:xfrm rot="5400000">
            <a:off x="6179500" y="3639628"/>
            <a:ext cx="309600" cy="400200"/>
          </a:xfrm>
          <a:prstGeom prst="bentConnector3">
            <a:avLst>
              <a:gd fmla="val 50008" name="adj1"/>
            </a:avLst>
          </a:prstGeom>
          <a:noFill/>
          <a:ln cap="flat" cmpd="sng" w="9525">
            <a:solidFill>
              <a:srgbClr val="666666"/>
            </a:solidFill>
            <a:prstDash val="solid"/>
            <a:round/>
            <a:headEnd len="med" w="med" type="none"/>
            <a:tailEnd len="med" w="med" type="triangle"/>
          </a:ln>
        </p:spPr>
      </p:cxnSp>
      <p:cxnSp>
        <p:nvCxnSpPr>
          <p:cNvPr id="1187" name="Google Shape;1187;p128"/>
          <p:cNvCxnSpPr>
            <a:stCxn id="1182" idx="0"/>
            <a:endCxn id="1177" idx="2"/>
          </p:cNvCxnSpPr>
          <p:nvPr/>
        </p:nvCxnSpPr>
        <p:spPr>
          <a:xfrm flipH="1" rot="5400000">
            <a:off x="6579552" y="3639678"/>
            <a:ext cx="309600" cy="400200"/>
          </a:xfrm>
          <a:prstGeom prst="bentConnector3">
            <a:avLst>
              <a:gd fmla="val 50008" name="adj1"/>
            </a:avLst>
          </a:prstGeom>
          <a:noFill/>
          <a:ln cap="flat" cmpd="sng" w="9525">
            <a:solidFill>
              <a:srgbClr val="666666"/>
            </a:solidFill>
            <a:prstDash val="solid"/>
            <a:round/>
            <a:headEnd len="med" w="med" type="triangle"/>
            <a:tailEnd len="med" w="med" type="none"/>
          </a:ln>
        </p:spPr>
      </p:cxnSp>
      <p:cxnSp>
        <p:nvCxnSpPr>
          <p:cNvPr id="1188" name="Google Shape;1188;p128"/>
          <p:cNvCxnSpPr>
            <a:stCxn id="1175" idx="0"/>
            <a:endCxn id="1177" idx="2"/>
          </p:cNvCxnSpPr>
          <p:nvPr/>
        </p:nvCxnSpPr>
        <p:spPr>
          <a:xfrm flipH="1" rot="5400000">
            <a:off x="6979827" y="3239628"/>
            <a:ext cx="309600" cy="1200300"/>
          </a:xfrm>
          <a:prstGeom prst="bentConnector3">
            <a:avLst>
              <a:gd fmla="val 50008" name="adj1"/>
            </a:avLst>
          </a:prstGeom>
          <a:noFill/>
          <a:ln cap="flat" cmpd="sng" w="9525">
            <a:solidFill>
              <a:srgbClr val="666666"/>
            </a:solidFill>
            <a:prstDash val="solid"/>
            <a:round/>
            <a:headEnd len="med" w="med" type="triangle"/>
            <a:tailEnd len="med" w="med" type="none"/>
          </a:ln>
        </p:spPr>
      </p:cxnSp>
      <p:pic>
        <p:nvPicPr>
          <p:cNvPr id="1189" name="Google Shape;1189;p128"/>
          <p:cNvPicPr preferRelativeResize="0"/>
          <p:nvPr/>
        </p:nvPicPr>
        <p:blipFill>
          <a:blip r:embed="rId5">
            <a:alphaModFix/>
          </a:blip>
          <a:stretch>
            <a:fillRect/>
          </a:stretch>
        </p:blipFill>
        <p:spPr>
          <a:xfrm>
            <a:off x="5994525" y="1811278"/>
            <a:ext cx="2992949" cy="1162424"/>
          </a:xfrm>
          <a:prstGeom prst="rect">
            <a:avLst/>
          </a:prstGeom>
          <a:noFill/>
          <a:ln cap="flat" cmpd="sng" w="9525">
            <a:solidFill>
              <a:srgbClr val="000000"/>
            </a:solidFill>
            <a:prstDash val="solid"/>
            <a:round/>
            <a:headEnd len="sm" w="sm" type="none"/>
            <a:tailEnd len="sm" w="sm" type="none"/>
          </a:ln>
        </p:spPr>
      </p:pic>
      <p:sp>
        <p:nvSpPr>
          <p:cNvPr id="1190" name="Google Shape;1190;p128"/>
          <p:cNvSpPr txBox="1"/>
          <p:nvPr/>
        </p:nvSpPr>
        <p:spPr>
          <a:xfrm>
            <a:off x="335831" y="441686"/>
            <a:ext cx="8512500" cy="725700"/>
          </a:xfrm>
          <a:prstGeom prst="rect">
            <a:avLst/>
          </a:prstGeom>
          <a:noFill/>
          <a:ln>
            <a:noFill/>
          </a:ln>
        </p:spPr>
        <p:txBody>
          <a:bodyPr anchorCtr="0" anchor="t" bIns="68575" lIns="329175" spcFirstLastPara="1" rIns="68575" wrap="square" tIns="68575">
            <a:noAutofit/>
          </a:bodyPr>
          <a:lstStyle/>
          <a:p>
            <a:pPr indent="0" lvl="0" marL="0" rtl="0" algn="ctr">
              <a:lnSpc>
                <a:spcPct val="115000"/>
              </a:lnSpc>
              <a:spcBef>
                <a:spcPts val="0"/>
              </a:spcBef>
              <a:spcAft>
                <a:spcPts val="0"/>
              </a:spcAft>
              <a:buNone/>
            </a:pPr>
            <a:r>
              <a:rPr lang="en" sz="2700">
                <a:latin typeface="Overpass Light"/>
                <a:ea typeface="Overpass Light"/>
                <a:cs typeface="Overpass Light"/>
                <a:sym typeface="Overpass Light"/>
              </a:rPr>
              <a:t>Delivering Kubernetes everywhere</a:t>
            </a:r>
            <a:endParaRPr sz="2700">
              <a:latin typeface="Overpass Light"/>
              <a:ea typeface="Overpass Light"/>
              <a:cs typeface="Overpass Light"/>
              <a:sym typeface="Overpass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sp>
        <p:nvSpPr>
          <p:cNvPr id="1195" name="Google Shape;1195;p12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1196" name="Google Shape;1196;p129"/>
          <p:cNvPicPr preferRelativeResize="0"/>
          <p:nvPr/>
        </p:nvPicPr>
        <p:blipFill>
          <a:blip r:embed="rId3">
            <a:alphaModFix/>
          </a:blip>
          <a:stretch>
            <a:fillRect/>
          </a:stretch>
        </p:blipFill>
        <p:spPr>
          <a:xfrm>
            <a:off x="0" y="0"/>
            <a:ext cx="9144000" cy="5143497"/>
          </a:xfrm>
          <a:prstGeom prst="rect">
            <a:avLst/>
          </a:prstGeom>
          <a:noFill/>
          <a:ln>
            <a:noFill/>
          </a:ln>
        </p:spPr>
      </p:pic>
      <p:sp>
        <p:nvSpPr>
          <p:cNvPr id="1197" name="Google Shape;1197;p129"/>
          <p:cNvSpPr txBox="1"/>
          <p:nvPr/>
        </p:nvSpPr>
        <p:spPr>
          <a:xfrm>
            <a:off x="2777494" y="4073813"/>
            <a:ext cx="6084600" cy="8994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2400">
                <a:solidFill>
                  <a:srgbClr val="FFFFFF"/>
                </a:solidFill>
                <a:latin typeface="Overpass"/>
                <a:ea typeface="Overpass"/>
                <a:cs typeface="Overpass"/>
                <a:sym typeface="Overpass"/>
              </a:rPr>
              <a:t>CATHAY PACIFIC</a:t>
            </a:r>
            <a:endParaRPr b="1" sz="2400">
              <a:solidFill>
                <a:srgbClr val="FFFFFF"/>
              </a:solidFill>
              <a:latin typeface="Overpass"/>
              <a:ea typeface="Overpass"/>
              <a:cs typeface="Overpass"/>
              <a:sym typeface="Overpass"/>
            </a:endParaRPr>
          </a:p>
          <a:p>
            <a:pPr indent="0" lvl="0" marL="0" rtl="0" algn="r">
              <a:spcBef>
                <a:spcPts val="0"/>
              </a:spcBef>
              <a:spcAft>
                <a:spcPts val="0"/>
              </a:spcAft>
              <a:buNone/>
            </a:pPr>
            <a:r>
              <a:rPr lang="en" sz="2400">
                <a:solidFill>
                  <a:srgbClr val="FFFFFF"/>
                </a:solidFill>
                <a:latin typeface="Overpass Light"/>
                <a:ea typeface="Overpass Light"/>
                <a:cs typeface="Overpass Light"/>
                <a:sym typeface="Overpass Light"/>
              </a:rPr>
              <a:t>Taking customer experience to new heights</a:t>
            </a:r>
            <a:endParaRPr sz="2400">
              <a:solidFill>
                <a:srgbClr val="FFFFFF"/>
              </a:solidFill>
              <a:latin typeface="Overpass Light"/>
              <a:ea typeface="Overpass Light"/>
              <a:cs typeface="Overpass Light"/>
              <a:sym typeface="Overpass Light"/>
            </a:endParaRPr>
          </a:p>
        </p:txBody>
      </p:sp>
      <p:sp>
        <p:nvSpPr>
          <p:cNvPr id="1198" name="Google Shape;1198;p129"/>
          <p:cNvSpPr/>
          <p:nvPr/>
        </p:nvSpPr>
        <p:spPr>
          <a:xfrm>
            <a:off x="6206925" y="385538"/>
            <a:ext cx="2755200" cy="3661800"/>
          </a:xfrm>
          <a:prstGeom prst="rect">
            <a:avLst/>
          </a:prstGeom>
          <a:solidFill>
            <a:srgbClr val="000000">
              <a:alpha val="4577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99" name="Google Shape;1199;p129"/>
          <p:cNvSpPr txBox="1"/>
          <p:nvPr/>
        </p:nvSpPr>
        <p:spPr>
          <a:xfrm>
            <a:off x="6369694" y="857906"/>
            <a:ext cx="2530500" cy="1698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500">
                <a:solidFill>
                  <a:srgbClr val="FFFFFF"/>
                </a:solidFill>
                <a:latin typeface="Overpass"/>
                <a:ea typeface="Overpass"/>
                <a:cs typeface="Overpass"/>
                <a:sym typeface="Overpass"/>
              </a:rPr>
              <a:t>Red Hat OpenShift Container Platform lets us move applications seamlessly and easily across multiple providers with no downtime. We can also use public cloud to scale up or down as demand requires.</a:t>
            </a:r>
            <a:endParaRPr sz="15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500">
              <a:solidFill>
                <a:srgbClr val="FFFFFF"/>
              </a:solidFill>
              <a:latin typeface="Overpass"/>
              <a:ea typeface="Overpass"/>
              <a:cs typeface="Overpass"/>
              <a:sym typeface="Overpass"/>
            </a:endParaRPr>
          </a:p>
        </p:txBody>
      </p:sp>
      <p:sp>
        <p:nvSpPr>
          <p:cNvPr id="1200" name="Google Shape;1200;p129"/>
          <p:cNvSpPr txBox="1"/>
          <p:nvPr/>
        </p:nvSpPr>
        <p:spPr>
          <a:xfrm>
            <a:off x="6423948" y="385548"/>
            <a:ext cx="795900" cy="41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5300">
                <a:solidFill>
                  <a:srgbClr val="FFFFFF"/>
                </a:solidFill>
                <a:latin typeface="Overpass Light"/>
                <a:ea typeface="Overpass Light"/>
                <a:cs typeface="Overpass Light"/>
                <a:sym typeface="Overpass Light"/>
              </a:rPr>
              <a:t>“”</a:t>
            </a:r>
            <a:endParaRPr sz="5300">
              <a:solidFill>
                <a:srgbClr val="FFFFFF"/>
              </a:solidFill>
              <a:latin typeface="Overpass Light"/>
              <a:ea typeface="Overpass Light"/>
              <a:cs typeface="Overpass Light"/>
              <a:sym typeface="Overpass Light"/>
            </a:endParaRPr>
          </a:p>
        </p:txBody>
      </p:sp>
      <p:sp>
        <p:nvSpPr>
          <p:cNvPr id="1201" name="Google Shape;1201;p129"/>
          <p:cNvSpPr txBox="1"/>
          <p:nvPr/>
        </p:nvSpPr>
        <p:spPr>
          <a:xfrm>
            <a:off x="6369694" y="3085874"/>
            <a:ext cx="2530500" cy="729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200">
                <a:solidFill>
                  <a:srgbClr val="FFFFFF"/>
                </a:solidFill>
                <a:latin typeface="Overpass"/>
                <a:ea typeface="Overpass"/>
                <a:cs typeface="Overpass"/>
                <a:sym typeface="Overpass"/>
              </a:rPr>
              <a:t>Kerry Peirse</a:t>
            </a:r>
            <a:endParaRPr b="1"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General Manager, IT Infrastructure and Operations</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b="1" lang="en" sz="1200">
                <a:solidFill>
                  <a:srgbClr val="FFFFFF"/>
                </a:solidFill>
                <a:latin typeface="Overpass"/>
                <a:ea typeface="Overpass"/>
                <a:cs typeface="Overpass"/>
                <a:sym typeface="Overpass"/>
              </a:rPr>
              <a:t>Cathay Pacific Airways Limited</a:t>
            </a:r>
            <a:endParaRPr b="1"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p:txBody>
      </p:sp>
      <p:cxnSp>
        <p:nvCxnSpPr>
          <p:cNvPr id="1202" name="Google Shape;1202;p129"/>
          <p:cNvCxnSpPr/>
          <p:nvPr/>
        </p:nvCxnSpPr>
        <p:spPr>
          <a:xfrm>
            <a:off x="6465904" y="3077916"/>
            <a:ext cx="1989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sp>
        <p:nvSpPr>
          <p:cNvPr id="1207" name="Google Shape;1207;p130"/>
          <p:cNvSpPr txBox="1"/>
          <p:nvPr>
            <p:ph idx="12" type="sldNum"/>
          </p:nvPr>
        </p:nvSpPr>
        <p:spPr>
          <a:xfrm>
            <a:off x="61481" y="4627167"/>
            <a:ext cx="548700" cy="107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fld id="{00000000-1234-1234-1234-123412341234}" type="slidenum">
              <a:rPr lang="en" sz="1100"/>
              <a:t>‹#›</a:t>
            </a:fld>
            <a:endParaRPr sz="1100"/>
          </a:p>
        </p:txBody>
      </p:sp>
      <p:sp>
        <p:nvSpPr>
          <p:cNvPr id="1208" name="Google Shape;1208;p130"/>
          <p:cNvSpPr txBox="1"/>
          <p:nvPr>
            <p:ph type="title"/>
          </p:nvPr>
        </p:nvSpPr>
        <p:spPr>
          <a:xfrm>
            <a:off x="335831" y="813413"/>
            <a:ext cx="54762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b="0" lang="en" sz="3600"/>
              <a:t>Empowering developers to innovate</a:t>
            </a:r>
            <a:endParaRPr b="0" sz="3600"/>
          </a:p>
        </p:txBody>
      </p:sp>
      <p:sp>
        <p:nvSpPr>
          <p:cNvPr id="1209" name="Google Shape;1209;p130"/>
          <p:cNvSpPr txBox="1"/>
          <p:nvPr>
            <p:ph idx="2" type="subTitle"/>
          </p:nvPr>
        </p:nvSpPr>
        <p:spPr>
          <a:xfrm>
            <a:off x="6718294" y="1136344"/>
            <a:ext cx="2222700" cy="3170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700"/>
              <a:t>Service mesh</a:t>
            </a:r>
            <a:endParaRPr sz="1700"/>
          </a:p>
          <a:p>
            <a:pPr indent="0" lvl="0" marL="0" rtl="0" algn="l">
              <a:lnSpc>
                <a:spcPct val="115000"/>
              </a:lnSpc>
              <a:spcBef>
                <a:spcPts val="800"/>
              </a:spcBef>
              <a:spcAft>
                <a:spcPts val="0"/>
              </a:spcAft>
              <a:buNone/>
            </a:pPr>
            <a:r>
              <a:rPr lang="en" sz="1700"/>
              <a:t>Serverless</a:t>
            </a:r>
            <a:endParaRPr sz="1700"/>
          </a:p>
          <a:p>
            <a:pPr indent="0" lvl="0" marL="0" rtl="0" algn="l">
              <a:lnSpc>
                <a:spcPct val="115000"/>
              </a:lnSpc>
              <a:spcBef>
                <a:spcPts val="800"/>
              </a:spcBef>
              <a:spcAft>
                <a:spcPts val="800"/>
              </a:spcAft>
              <a:buNone/>
            </a:pPr>
            <a:r>
              <a:rPr lang="en" sz="1700"/>
              <a:t>Red Hat CodeReady Workspaces &amp; developer tooling</a:t>
            </a:r>
            <a:endParaRPr sz="1700"/>
          </a:p>
        </p:txBody>
      </p:sp>
      <p:pic>
        <p:nvPicPr>
          <p:cNvPr id="1210" name="Google Shape;1210;p130"/>
          <p:cNvPicPr preferRelativeResize="0"/>
          <p:nvPr/>
        </p:nvPicPr>
        <p:blipFill rotWithShape="1">
          <a:blip r:embed="rId3">
            <a:alphaModFix/>
          </a:blip>
          <a:srcRect b="0" l="0" r="9082" t="0"/>
          <a:stretch/>
        </p:blipFill>
        <p:spPr>
          <a:xfrm>
            <a:off x="728674" y="3148825"/>
            <a:ext cx="2222699" cy="7803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104"/>
          <p:cNvSpPr/>
          <p:nvPr/>
        </p:nvSpPr>
        <p:spPr>
          <a:xfrm>
            <a:off x="0" y="2321675"/>
            <a:ext cx="9144000" cy="1223100"/>
          </a:xfrm>
          <a:prstGeom prst="rect">
            <a:avLst/>
          </a:prstGeom>
          <a:solidFill>
            <a:srgbClr val="114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04"/>
          <p:cNvSpPr txBox="1"/>
          <p:nvPr/>
        </p:nvSpPr>
        <p:spPr>
          <a:xfrm>
            <a:off x="611125" y="3750500"/>
            <a:ext cx="7876200" cy="75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600">
                <a:solidFill>
                  <a:schemeClr val="dk1"/>
                </a:solidFill>
                <a:latin typeface="Overpass"/>
                <a:ea typeface="Overpass"/>
                <a:cs typeface="Overpass"/>
                <a:sym typeface="Overpass"/>
              </a:rPr>
              <a:t>Containers, Kubernetes, and hybrid cloud are key ingredients.</a:t>
            </a:r>
            <a:endParaRPr sz="1600">
              <a:solidFill>
                <a:schemeClr val="dk1"/>
              </a:solidFill>
              <a:latin typeface="Overpass"/>
              <a:ea typeface="Overpass"/>
              <a:cs typeface="Overpass"/>
              <a:sym typeface="Overpass"/>
            </a:endParaRPr>
          </a:p>
          <a:p>
            <a:pPr indent="0" lvl="0" marL="0" rtl="0" algn="ctr">
              <a:lnSpc>
                <a:spcPct val="115000"/>
              </a:lnSpc>
              <a:spcBef>
                <a:spcPts val="0"/>
              </a:spcBef>
              <a:spcAft>
                <a:spcPts val="0"/>
              </a:spcAft>
              <a:buClr>
                <a:schemeClr val="dk1"/>
              </a:buClr>
              <a:buSzPts val="1100"/>
              <a:buFont typeface="Arial"/>
              <a:buNone/>
            </a:pPr>
            <a:r>
              <a:rPr lang="en" sz="1600">
                <a:solidFill>
                  <a:schemeClr val="dk1"/>
                </a:solidFill>
                <a:latin typeface="Overpass"/>
                <a:ea typeface="Overpass"/>
                <a:cs typeface="Overpass"/>
                <a:sym typeface="Overpass"/>
              </a:rPr>
              <a:t>OpenShift is the best platform to deliver container-based applications.</a:t>
            </a:r>
            <a:endParaRPr sz="1600">
              <a:solidFill>
                <a:schemeClr val="dk1"/>
              </a:solidFill>
              <a:latin typeface="Overpass"/>
              <a:ea typeface="Overpass"/>
              <a:cs typeface="Overpass"/>
              <a:sym typeface="Overpass"/>
            </a:endParaRPr>
          </a:p>
        </p:txBody>
      </p:sp>
      <p:sp>
        <p:nvSpPr>
          <p:cNvPr id="736" name="Google Shape;736;p104"/>
          <p:cNvSpPr txBox="1"/>
          <p:nvPr/>
        </p:nvSpPr>
        <p:spPr>
          <a:xfrm>
            <a:off x="7002196" y="1672800"/>
            <a:ext cx="1442100" cy="5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000000"/>
                </a:solidFill>
                <a:latin typeface="Overpass"/>
                <a:ea typeface="Overpass"/>
                <a:cs typeface="Overpass"/>
                <a:sym typeface="Overpass"/>
              </a:rPr>
              <a:t>Innovation </a:t>
            </a:r>
            <a:br>
              <a:rPr lang="en" sz="1600">
                <a:solidFill>
                  <a:srgbClr val="000000"/>
                </a:solidFill>
                <a:latin typeface="Overpass"/>
                <a:ea typeface="Overpass"/>
                <a:cs typeface="Overpass"/>
                <a:sym typeface="Overpass"/>
              </a:rPr>
            </a:br>
            <a:r>
              <a:rPr lang="en" sz="1600">
                <a:latin typeface="Overpass"/>
                <a:ea typeface="Overpass"/>
                <a:cs typeface="Overpass"/>
                <a:sym typeface="Overpass"/>
              </a:rPr>
              <a:t>c</a:t>
            </a:r>
            <a:r>
              <a:rPr lang="en" sz="1600">
                <a:solidFill>
                  <a:srgbClr val="000000"/>
                </a:solidFill>
                <a:latin typeface="Overpass"/>
                <a:ea typeface="Overpass"/>
                <a:cs typeface="Overpass"/>
                <a:sym typeface="Overpass"/>
              </a:rPr>
              <a:t>ulture</a:t>
            </a:r>
            <a:endParaRPr sz="1600">
              <a:latin typeface="Overpass"/>
              <a:ea typeface="Overpass"/>
              <a:cs typeface="Overpass"/>
              <a:sym typeface="Overpass"/>
            </a:endParaRPr>
          </a:p>
        </p:txBody>
      </p:sp>
      <p:sp>
        <p:nvSpPr>
          <p:cNvPr id="737" name="Google Shape;737;p104"/>
          <p:cNvSpPr txBox="1"/>
          <p:nvPr/>
        </p:nvSpPr>
        <p:spPr>
          <a:xfrm>
            <a:off x="693725" y="1672800"/>
            <a:ext cx="1378800" cy="5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Overpass"/>
                <a:ea typeface="Overpass"/>
                <a:cs typeface="Overpass"/>
                <a:sym typeface="Overpass"/>
              </a:rPr>
              <a:t>Cloud-native </a:t>
            </a:r>
            <a:br>
              <a:rPr lang="en" sz="1600">
                <a:latin typeface="Overpass"/>
                <a:ea typeface="Overpass"/>
                <a:cs typeface="Overpass"/>
                <a:sym typeface="Overpass"/>
              </a:rPr>
            </a:br>
            <a:r>
              <a:rPr lang="en" sz="1600">
                <a:latin typeface="Overpass"/>
                <a:ea typeface="Overpass"/>
                <a:cs typeface="Overpass"/>
                <a:sym typeface="Overpass"/>
              </a:rPr>
              <a:t>applications</a:t>
            </a:r>
            <a:endParaRPr sz="1600">
              <a:latin typeface="Overpass"/>
              <a:ea typeface="Overpass"/>
              <a:cs typeface="Overpass"/>
              <a:sym typeface="Overpass"/>
            </a:endParaRPr>
          </a:p>
        </p:txBody>
      </p:sp>
      <p:pic>
        <p:nvPicPr>
          <p:cNvPr id="738" name="Google Shape;738;p104"/>
          <p:cNvPicPr preferRelativeResize="0"/>
          <p:nvPr/>
        </p:nvPicPr>
        <p:blipFill>
          <a:blip r:embed="rId3">
            <a:alphaModFix/>
          </a:blip>
          <a:stretch>
            <a:fillRect/>
          </a:stretch>
        </p:blipFill>
        <p:spPr>
          <a:xfrm>
            <a:off x="4264389" y="2611695"/>
            <a:ext cx="762475" cy="662283"/>
          </a:xfrm>
          <a:prstGeom prst="rect">
            <a:avLst/>
          </a:prstGeom>
          <a:noFill/>
          <a:ln>
            <a:noFill/>
          </a:ln>
        </p:spPr>
      </p:pic>
      <p:pic>
        <p:nvPicPr>
          <p:cNvPr id="739" name="Google Shape;739;p104"/>
          <p:cNvPicPr preferRelativeResize="0"/>
          <p:nvPr/>
        </p:nvPicPr>
        <p:blipFill>
          <a:blip r:embed="rId4">
            <a:alphaModFix/>
          </a:blip>
          <a:stretch>
            <a:fillRect/>
          </a:stretch>
        </p:blipFill>
        <p:spPr>
          <a:xfrm>
            <a:off x="1063885" y="2581012"/>
            <a:ext cx="685026" cy="723650"/>
          </a:xfrm>
          <a:prstGeom prst="rect">
            <a:avLst/>
          </a:prstGeom>
          <a:noFill/>
          <a:ln>
            <a:noFill/>
          </a:ln>
        </p:spPr>
      </p:pic>
      <p:pic>
        <p:nvPicPr>
          <p:cNvPr id="740" name="Google Shape;740;p104"/>
          <p:cNvPicPr preferRelativeResize="0"/>
          <p:nvPr/>
        </p:nvPicPr>
        <p:blipFill>
          <a:blip r:embed="rId5">
            <a:alphaModFix/>
          </a:blip>
          <a:stretch>
            <a:fillRect/>
          </a:stretch>
        </p:blipFill>
        <p:spPr>
          <a:xfrm>
            <a:off x="7312934" y="2565945"/>
            <a:ext cx="785391" cy="753784"/>
          </a:xfrm>
          <a:prstGeom prst="rect">
            <a:avLst/>
          </a:prstGeom>
          <a:noFill/>
          <a:ln>
            <a:noFill/>
          </a:ln>
        </p:spPr>
      </p:pic>
      <p:sp>
        <p:nvSpPr>
          <p:cNvPr id="741" name="Google Shape;741;p104"/>
          <p:cNvSpPr txBox="1"/>
          <p:nvPr/>
        </p:nvSpPr>
        <p:spPr>
          <a:xfrm>
            <a:off x="2312949" y="1672800"/>
            <a:ext cx="1442100" cy="5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000000"/>
                </a:solidFill>
                <a:latin typeface="Overpass"/>
                <a:ea typeface="Overpass"/>
                <a:cs typeface="Overpass"/>
                <a:sym typeface="Overpass"/>
              </a:rPr>
              <a:t>AI &amp; </a:t>
            </a:r>
            <a:r>
              <a:rPr lang="en" sz="1600">
                <a:latin typeface="Overpass"/>
                <a:ea typeface="Overpass"/>
                <a:cs typeface="Overpass"/>
                <a:sym typeface="Overpass"/>
              </a:rPr>
              <a:t>m</a:t>
            </a:r>
            <a:r>
              <a:rPr lang="en" sz="1600">
                <a:solidFill>
                  <a:srgbClr val="000000"/>
                </a:solidFill>
                <a:latin typeface="Overpass"/>
                <a:ea typeface="Overpass"/>
                <a:cs typeface="Overpass"/>
                <a:sym typeface="Overpass"/>
              </a:rPr>
              <a:t>achine </a:t>
            </a:r>
            <a:r>
              <a:rPr lang="en" sz="1600">
                <a:latin typeface="Overpass"/>
                <a:ea typeface="Overpass"/>
                <a:cs typeface="Overpass"/>
                <a:sym typeface="Overpass"/>
              </a:rPr>
              <a:t>l</a:t>
            </a:r>
            <a:r>
              <a:rPr lang="en" sz="1600">
                <a:solidFill>
                  <a:srgbClr val="000000"/>
                </a:solidFill>
                <a:latin typeface="Overpass"/>
                <a:ea typeface="Overpass"/>
                <a:cs typeface="Overpass"/>
                <a:sym typeface="Overpass"/>
              </a:rPr>
              <a:t>earning</a:t>
            </a:r>
            <a:endParaRPr sz="1600">
              <a:latin typeface="Overpass"/>
              <a:ea typeface="Overpass"/>
              <a:cs typeface="Overpass"/>
              <a:sym typeface="Overpass"/>
            </a:endParaRPr>
          </a:p>
        </p:txBody>
      </p:sp>
      <p:sp>
        <p:nvSpPr>
          <p:cNvPr id="742" name="Google Shape;742;p104"/>
          <p:cNvSpPr txBox="1"/>
          <p:nvPr/>
        </p:nvSpPr>
        <p:spPr>
          <a:xfrm>
            <a:off x="5577703" y="1672800"/>
            <a:ext cx="1271700" cy="5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000000"/>
                </a:solidFill>
                <a:latin typeface="Overpass"/>
                <a:ea typeface="Overpass"/>
                <a:cs typeface="Overpass"/>
                <a:sym typeface="Overpass"/>
              </a:rPr>
              <a:t>Internet of Things </a:t>
            </a:r>
            <a:endParaRPr sz="1600">
              <a:latin typeface="Overpass"/>
              <a:ea typeface="Overpass"/>
              <a:cs typeface="Overpass"/>
              <a:sym typeface="Overpass"/>
            </a:endParaRPr>
          </a:p>
        </p:txBody>
      </p:sp>
      <p:pic>
        <p:nvPicPr>
          <p:cNvPr id="743" name="Google Shape;743;p104"/>
          <p:cNvPicPr preferRelativeResize="0"/>
          <p:nvPr/>
        </p:nvPicPr>
        <p:blipFill>
          <a:blip r:embed="rId6">
            <a:alphaModFix/>
          </a:blip>
          <a:stretch>
            <a:fillRect/>
          </a:stretch>
        </p:blipFill>
        <p:spPr>
          <a:xfrm>
            <a:off x="2583100" y="2519287"/>
            <a:ext cx="847100" cy="847099"/>
          </a:xfrm>
          <a:prstGeom prst="rect">
            <a:avLst/>
          </a:prstGeom>
          <a:noFill/>
          <a:ln>
            <a:noFill/>
          </a:ln>
        </p:spPr>
      </p:pic>
      <p:pic>
        <p:nvPicPr>
          <p:cNvPr id="744" name="Google Shape;744;p104"/>
          <p:cNvPicPr preferRelativeResize="0"/>
          <p:nvPr/>
        </p:nvPicPr>
        <p:blipFill>
          <a:blip r:embed="rId7">
            <a:alphaModFix/>
          </a:blip>
          <a:stretch>
            <a:fillRect/>
          </a:stretch>
        </p:blipFill>
        <p:spPr>
          <a:xfrm>
            <a:off x="5861052" y="2633990"/>
            <a:ext cx="617692" cy="617692"/>
          </a:xfrm>
          <a:prstGeom prst="rect">
            <a:avLst/>
          </a:prstGeom>
          <a:noFill/>
          <a:ln>
            <a:noFill/>
          </a:ln>
        </p:spPr>
      </p:pic>
      <p:sp>
        <p:nvSpPr>
          <p:cNvPr id="745" name="Google Shape;745;p104"/>
          <p:cNvSpPr txBox="1"/>
          <p:nvPr/>
        </p:nvSpPr>
        <p:spPr>
          <a:xfrm>
            <a:off x="3977503" y="1749000"/>
            <a:ext cx="1271700" cy="5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verpass"/>
                <a:ea typeface="Overpass"/>
                <a:cs typeface="Overpass"/>
                <a:sym typeface="Overpass"/>
              </a:rPr>
              <a:t>Analytics</a:t>
            </a:r>
            <a:endParaRPr sz="1600">
              <a:latin typeface="Overpass"/>
              <a:ea typeface="Overpass"/>
              <a:cs typeface="Overpass"/>
              <a:sym typeface="Overpass"/>
            </a:endParaRPr>
          </a:p>
        </p:txBody>
      </p:sp>
      <p:sp>
        <p:nvSpPr>
          <p:cNvPr id="746" name="Google Shape;746;p104"/>
          <p:cNvSpPr txBox="1"/>
          <p:nvPr>
            <p:ph type="title"/>
          </p:nvPr>
        </p:nvSpPr>
        <p:spPr>
          <a:xfrm>
            <a:off x="1314450" y="328500"/>
            <a:ext cx="6515100" cy="8931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900"/>
              <a:t>Creating value depends on your ability to deliver applications faster</a:t>
            </a:r>
            <a:endParaRPr sz="2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131"/>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CONFIDENTIAL - FOR INTERNAL USE ONLY</a:t>
            </a:r>
            <a:endParaRPr/>
          </a:p>
        </p:txBody>
      </p:sp>
      <p:pic>
        <p:nvPicPr>
          <p:cNvPr id="1216" name="Google Shape;1216;p131"/>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0" name="Shape 1220"/>
        <p:cNvGrpSpPr/>
        <p:nvPr/>
      </p:nvGrpSpPr>
      <p:grpSpPr>
        <a:xfrm>
          <a:off x="0" y="0"/>
          <a:ext cx="0" cy="0"/>
          <a:chOff x="0" y="0"/>
          <a:chExt cx="0" cy="0"/>
        </a:xfrm>
      </p:grpSpPr>
      <p:sp>
        <p:nvSpPr>
          <p:cNvPr id="1221" name="Google Shape;1221;p132"/>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CONFIDENTIAL - FOR INTERNAL USE ONLY</a:t>
            </a:r>
            <a:endParaRPr/>
          </a:p>
        </p:txBody>
      </p:sp>
      <p:pic>
        <p:nvPicPr>
          <p:cNvPr id="1222" name="Google Shape;1222;p132"/>
          <p:cNvPicPr preferRelativeResize="0"/>
          <p:nvPr/>
        </p:nvPicPr>
        <p:blipFill>
          <a:blip r:embed="rId3">
            <a:alphaModFix/>
          </a:blip>
          <a:stretch>
            <a:fillRect/>
          </a:stretch>
        </p:blipFill>
        <p:spPr>
          <a:xfrm>
            <a:off x="0" y="0"/>
            <a:ext cx="9144003" cy="5143500"/>
          </a:xfrm>
          <a:prstGeom prst="rect">
            <a:avLst/>
          </a:prstGeom>
          <a:noFill/>
          <a:ln>
            <a:noFill/>
          </a:ln>
        </p:spPr>
      </p:pic>
      <p:sp>
        <p:nvSpPr>
          <p:cNvPr id="1223" name="Google Shape;1223;p132"/>
          <p:cNvSpPr txBox="1"/>
          <p:nvPr/>
        </p:nvSpPr>
        <p:spPr>
          <a:xfrm>
            <a:off x="0" y="1595400"/>
            <a:ext cx="9144000" cy="1643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Overpass"/>
                <a:ea typeface="Overpass"/>
                <a:cs typeface="Overpass"/>
                <a:sym typeface="Overpass"/>
              </a:rPr>
              <a:t>THE CLOUD-NATIVE APP DEV CHALLENGE</a:t>
            </a:r>
            <a:endParaRPr b="1" sz="3600">
              <a:solidFill>
                <a:srgbClr val="FFFFFF"/>
              </a:solidFill>
              <a:latin typeface="Overpass"/>
              <a:ea typeface="Overpass"/>
              <a:cs typeface="Overpass"/>
              <a:sym typeface="Overpas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7" name="Shape 1227"/>
        <p:cNvGrpSpPr/>
        <p:nvPr/>
      </p:nvGrpSpPr>
      <p:grpSpPr>
        <a:xfrm>
          <a:off x="0" y="0"/>
          <a:ext cx="0" cy="0"/>
          <a:chOff x="0" y="0"/>
          <a:chExt cx="0" cy="0"/>
        </a:xfrm>
      </p:grpSpPr>
      <p:sp>
        <p:nvSpPr>
          <p:cNvPr id="1228" name="Google Shape;1228;p133"/>
          <p:cNvSpPr/>
          <p:nvPr/>
        </p:nvSpPr>
        <p:spPr>
          <a:xfrm>
            <a:off x="766175" y="4183413"/>
            <a:ext cx="7410000" cy="398400"/>
          </a:xfrm>
          <a:prstGeom prst="rect">
            <a:avLst/>
          </a:prstGeom>
          <a:solidFill>
            <a:srgbClr val="9F0A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9" name="Google Shape;1229;p133"/>
          <p:cNvPicPr preferRelativeResize="0"/>
          <p:nvPr/>
        </p:nvPicPr>
        <p:blipFill rotWithShape="1">
          <a:blip r:embed="rId3">
            <a:alphaModFix/>
          </a:blip>
          <a:srcRect b="0" l="0" r="0" t="0"/>
          <a:stretch/>
        </p:blipFill>
        <p:spPr>
          <a:xfrm>
            <a:off x="3963433" y="4240556"/>
            <a:ext cx="1015500" cy="273300"/>
          </a:xfrm>
          <a:prstGeom prst="rect">
            <a:avLst/>
          </a:prstGeom>
          <a:noFill/>
          <a:ln>
            <a:noFill/>
          </a:ln>
        </p:spPr>
      </p:pic>
      <p:sp>
        <p:nvSpPr>
          <p:cNvPr id="1230" name="Google Shape;1230;p133"/>
          <p:cNvSpPr txBox="1"/>
          <p:nvPr>
            <p:ph type="title"/>
          </p:nvPr>
        </p:nvSpPr>
        <p:spPr>
          <a:xfrm>
            <a:off x="787600" y="404700"/>
            <a:ext cx="76128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900"/>
              <a:t>OpenShift</a:t>
            </a:r>
            <a:r>
              <a:rPr lang="en" sz="2900"/>
              <a:t> enables </a:t>
            </a:r>
            <a:r>
              <a:rPr lang="en" sz="2900">
                <a:solidFill>
                  <a:srgbClr val="CC0000"/>
                </a:solidFill>
              </a:rPr>
              <a:t>developer productivity</a:t>
            </a:r>
            <a:r>
              <a:rPr lang="en" sz="2900"/>
              <a:t> </a:t>
            </a:r>
            <a:endParaRPr sz="2900"/>
          </a:p>
        </p:txBody>
      </p:sp>
      <p:sp>
        <p:nvSpPr>
          <p:cNvPr id="1231" name="Google Shape;1231;p133"/>
          <p:cNvSpPr/>
          <p:nvPr/>
        </p:nvSpPr>
        <p:spPr>
          <a:xfrm>
            <a:off x="763500" y="3575581"/>
            <a:ext cx="2447700" cy="2733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900">
                <a:solidFill>
                  <a:srgbClr val="FFFFFF"/>
                </a:solidFill>
                <a:latin typeface="Overpass"/>
                <a:ea typeface="Overpass"/>
                <a:cs typeface="Overpass"/>
                <a:sym typeface="Overpass"/>
              </a:rPr>
              <a:t>SPRING &amp; JAVA™ EE</a:t>
            </a:r>
            <a:endParaRPr sz="900">
              <a:solidFill>
                <a:srgbClr val="CFE2F3"/>
              </a:solidFill>
              <a:latin typeface="Overpass"/>
              <a:ea typeface="Overpass"/>
              <a:cs typeface="Overpass"/>
              <a:sym typeface="Overpass"/>
            </a:endParaRPr>
          </a:p>
        </p:txBody>
      </p:sp>
      <p:sp>
        <p:nvSpPr>
          <p:cNvPr id="1232" name="Google Shape;1232;p133"/>
          <p:cNvSpPr/>
          <p:nvPr/>
        </p:nvSpPr>
        <p:spPr>
          <a:xfrm>
            <a:off x="3244693" y="3575581"/>
            <a:ext cx="2447700" cy="2733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900">
                <a:solidFill>
                  <a:srgbClr val="FFFFFF"/>
                </a:solidFill>
                <a:latin typeface="Overpass"/>
                <a:ea typeface="Overpass"/>
                <a:cs typeface="Overpass"/>
                <a:sym typeface="Overpass"/>
              </a:rPr>
              <a:t>MICROSERVICES</a:t>
            </a:r>
            <a:endParaRPr sz="900">
              <a:solidFill>
                <a:srgbClr val="CFE2F3"/>
              </a:solidFill>
              <a:latin typeface="Overpass"/>
              <a:ea typeface="Overpass"/>
              <a:cs typeface="Overpass"/>
              <a:sym typeface="Overpass"/>
            </a:endParaRPr>
          </a:p>
        </p:txBody>
      </p:sp>
      <p:sp>
        <p:nvSpPr>
          <p:cNvPr id="1233" name="Google Shape;1233;p133"/>
          <p:cNvSpPr/>
          <p:nvPr/>
        </p:nvSpPr>
        <p:spPr>
          <a:xfrm>
            <a:off x="5725887" y="3575581"/>
            <a:ext cx="2447700" cy="2733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900">
                <a:solidFill>
                  <a:srgbClr val="FFFFFF"/>
                </a:solidFill>
                <a:latin typeface="Overpass"/>
                <a:ea typeface="Overpass"/>
                <a:cs typeface="Overpass"/>
                <a:sym typeface="Overpass"/>
              </a:rPr>
              <a:t>FUNCTIONS</a:t>
            </a:r>
            <a:endParaRPr sz="900">
              <a:solidFill>
                <a:srgbClr val="CFE2F3"/>
              </a:solidFill>
              <a:latin typeface="Overpass"/>
              <a:ea typeface="Overpass"/>
              <a:cs typeface="Overpass"/>
              <a:sym typeface="Overpass"/>
            </a:endParaRPr>
          </a:p>
        </p:txBody>
      </p:sp>
      <p:sp>
        <p:nvSpPr>
          <p:cNvPr id="1234" name="Google Shape;1234;p133"/>
          <p:cNvSpPr/>
          <p:nvPr/>
        </p:nvSpPr>
        <p:spPr>
          <a:xfrm>
            <a:off x="763500" y="3880775"/>
            <a:ext cx="2447700" cy="2733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900">
                <a:solidFill>
                  <a:srgbClr val="FFFFFF"/>
                </a:solidFill>
                <a:latin typeface="Overpass"/>
                <a:ea typeface="Overpass"/>
                <a:cs typeface="Overpass"/>
                <a:sym typeface="Overpass"/>
              </a:rPr>
              <a:t>LANGUAGES </a:t>
            </a:r>
            <a:endParaRPr sz="900">
              <a:solidFill>
                <a:srgbClr val="D0E0E3"/>
              </a:solidFill>
              <a:latin typeface="Overpass"/>
              <a:ea typeface="Overpass"/>
              <a:cs typeface="Overpass"/>
              <a:sym typeface="Overpass"/>
            </a:endParaRPr>
          </a:p>
        </p:txBody>
      </p:sp>
      <p:sp>
        <p:nvSpPr>
          <p:cNvPr id="1235" name="Google Shape;1235;p133"/>
          <p:cNvSpPr/>
          <p:nvPr/>
        </p:nvSpPr>
        <p:spPr>
          <a:xfrm>
            <a:off x="3244702" y="3880775"/>
            <a:ext cx="2447700" cy="2733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900">
                <a:solidFill>
                  <a:srgbClr val="FFFFFF"/>
                </a:solidFill>
                <a:latin typeface="Overpass"/>
                <a:ea typeface="Overpass"/>
                <a:cs typeface="Overpass"/>
                <a:sym typeface="Overpass"/>
              </a:rPr>
              <a:t>DATABASES </a:t>
            </a:r>
            <a:endParaRPr sz="900">
              <a:solidFill>
                <a:srgbClr val="FFFFFF"/>
              </a:solidFill>
              <a:latin typeface="Overpass"/>
              <a:ea typeface="Overpass"/>
              <a:cs typeface="Overpass"/>
              <a:sym typeface="Overpass"/>
            </a:endParaRPr>
          </a:p>
        </p:txBody>
      </p:sp>
      <p:sp>
        <p:nvSpPr>
          <p:cNvPr id="1236" name="Google Shape;1236;p133"/>
          <p:cNvSpPr/>
          <p:nvPr/>
        </p:nvSpPr>
        <p:spPr>
          <a:xfrm>
            <a:off x="5725905" y="3880775"/>
            <a:ext cx="2447700" cy="2733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900">
                <a:solidFill>
                  <a:srgbClr val="FFFFFF"/>
                </a:solidFill>
                <a:latin typeface="Overpass"/>
                <a:ea typeface="Overpass"/>
                <a:cs typeface="Overpass"/>
                <a:sym typeface="Overpass"/>
              </a:rPr>
              <a:t>APPLICATION SERVICES </a:t>
            </a:r>
            <a:endParaRPr sz="900">
              <a:solidFill>
                <a:srgbClr val="FFFFFF"/>
              </a:solidFill>
              <a:latin typeface="Overpass"/>
              <a:ea typeface="Overpass"/>
              <a:cs typeface="Overpass"/>
              <a:sym typeface="Overpass"/>
            </a:endParaRPr>
          </a:p>
        </p:txBody>
      </p:sp>
      <p:sp>
        <p:nvSpPr>
          <p:cNvPr id="1237" name="Google Shape;1237;p133"/>
          <p:cNvSpPr txBox="1"/>
          <p:nvPr/>
        </p:nvSpPr>
        <p:spPr>
          <a:xfrm>
            <a:off x="1605862" y="4232757"/>
            <a:ext cx="984900" cy="3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EA9999"/>
                </a:solidFill>
                <a:latin typeface="Overpass"/>
                <a:ea typeface="Overpass"/>
                <a:cs typeface="Overpass"/>
                <a:sym typeface="Overpass"/>
              </a:rPr>
              <a:t>LINUX</a:t>
            </a:r>
            <a:endParaRPr sz="900">
              <a:solidFill>
                <a:srgbClr val="EA9999"/>
              </a:solidFill>
              <a:latin typeface="Overpass"/>
              <a:ea typeface="Overpass"/>
              <a:cs typeface="Overpass"/>
              <a:sym typeface="Overpass"/>
            </a:endParaRPr>
          </a:p>
        </p:txBody>
      </p:sp>
      <p:sp>
        <p:nvSpPr>
          <p:cNvPr id="1238" name="Google Shape;1238;p133"/>
          <p:cNvSpPr txBox="1"/>
          <p:nvPr/>
        </p:nvSpPr>
        <p:spPr>
          <a:xfrm>
            <a:off x="6475366" y="4232757"/>
            <a:ext cx="984900" cy="3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EA9999"/>
                </a:solidFill>
                <a:latin typeface="Overpass"/>
                <a:ea typeface="Overpass"/>
                <a:cs typeface="Overpass"/>
                <a:sym typeface="Overpass"/>
              </a:rPr>
              <a:t>WINDOWS*</a:t>
            </a:r>
            <a:endParaRPr sz="900">
              <a:solidFill>
                <a:srgbClr val="EA9999"/>
              </a:solidFill>
              <a:latin typeface="Overpass"/>
              <a:ea typeface="Overpass"/>
              <a:cs typeface="Overpass"/>
              <a:sym typeface="Overpass"/>
            </a:endParaRPr>
          </a:p>
        </p:txBody>
      </p:sp>
      <p:sp>
        <p:nvSpPr>
          <p:cNvPr id="1239" name="Google Shape;1239;p133"/>
          <p:cNvSpPr txBox="1"/>
          <p:nvPr/>
        </p:nvSpPr>
        <p:spPr>
          <a:xfrm>
            <a:off x="115100" y="4683525"/>
            <a:ext cx="10155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Overpass"/>
                <a:ea typeface="Overpass"/>
                <a:cs typeface="Overpass"/>
                <a:sym typeface="Overpass"/>
              </a:rPr>
              <a:t>* coming soon</a:t>
            </a:r>
            <a:endParaRPr sz="800">
              <a:latin typeface="Overpass"/>
              <a:ea typeface="Overpass"/>
              <a:cs typeface="Overpass"/>
              <a:sym typeface="Overpass"/>
            </a:endParaRPr>
          </a:p>
        </p:txBody>
      </p:sp>
      <p:sp>
        <p:nvSpPr>
          <p:cNvPr id="1240" name="Google Shape;1240;p133"/>
          <p:cNvSpPr txBox="1"/>
          <p:nvPr/>
        </p:nvSpPr>
        <p:spPr>
          <a:xfrm>
            <a:off x="477562" y="3220575"/>
            <a:ext cx="6201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CODE</a:t>
            </a:r>
            <a:endParaRPr sz="900">
              <a:solidFill>
                <a:srgbClr val="666666"/>
              </a:solidFill>
              <a:latin typeface="Overpass"/>
              <a:ea typeface="Overpass"/>
              <a:cs typeface="Overpass"/>
              <a:sym typeface="Overpass"/>
            </a:endParaRPr>
          </a:p>
        </p:txBody>
      </p:sp>
      <p:sp>
        <p:nvSpPr>
          <p:cNvPr id="1241" name="Google Shape;1241;p133"/>
          <p:cNvSpPr txBox="1"/>
          <p:nvPr/>
        </p:nvSpPr>
        <p:spPr>
          <a:xfrm>
            <a:off x="2033456" y="1163175"/>
            <a:ext cx="6201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BUILD</a:t>
            </a:r>
            <a:endParaRPr sz="900">
              <a:solidFill>
                <a:srgbClr val="666666"/>
              </a:solidFill>
              <a:latin typeface="Overpass"/>
              <a:ea typeface="Overpass"/>
              <a:cs typeface="Overpass"/>
              <a:sym typeface="Overpass"/>
            </a:endParaRPr>
          </a:p>
        </p:txBody>
      </p:sp>
      <p:sp>
        <p:nvSpPr>
          <p:cNvPr id="1242" name="Google Shape;1242;p133"/>
          <p:cNvSpPr txBox="1"/>
          <p:nvPr/>
        </p:nvSpPr>
        <p:spPr>
          <a:xfrm>
            <a:off x="4156513" y="1163175"/>
            <a:ext cx="6201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TEST</a:t>
            </a:r>
            <a:endParaRPr sz="900">
              <a:solidFill>
                <a:srgbClr val="666666"/>
              </a:solidFill>
              <a:latin typeface="Overpass"/>
              <a:ea typeface="Overpass"/>
              <a:cs typeface="Overpass"/>
              <a:sym typeface="Overpass"/>
            </a:endParaRPr>
          </a:p>
        </p:txBody>
      </p:sp>
      <p:sp>
        <p:nvSpPr>
          <p:cNvPr id="1243" name="Google Shape;1243;p133"/>
          <p:cNvSpPr txBox="1"/>
          <p:nvPr/>
        </p:nvSpPr>
        <p:spPr>
          <a:xfrm>
            <a:off x="6476075" y="1163175"/>
            <a:ext cx="7914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DEPLOY</a:t>
            </a:r>
            <a:endParaRPr sz="900">
              <a:solidFill>
                <a:srgbClr val="666666"/>
              </a:solidFill>
              <a:latin typeface="Overpass"/>
              <a:ea typeface="Overpass"/>
              <a:cs typeface="Overpass"/>
              <a:sym typeface="Overpass"/>
            </a:endParaRPr>
          </a:p>
        </p:txBody>
      </p:sp>
      <p:sp>
        <p:nvSpPr>
          <p:cNvPr id="1244" name="Google Shape;1244;p133"/>
          <p:cNvSpPr txBox="1"/>
          <p:nvPr/>
        </p:nvSpPr>
        <p:spPr>
          <a:xfrm>
            <a:off x="7721825" y="3220575"/>
            <a:ext cx="8829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MONITOR</a:t>
            </a:r>
            <a:endParaRPr sz="900">
              <a:solidFill>
                <a:srgbClr val="666666"/>
              </a:solidFill>
              <a:latin typeface="Overpass"/>
              <a:ea typeface="Overpass"/>
              <a:cs typeface="Overpass"/>
              <a:sym typeface="Overpass"/>
            </a:endParaRPr>
          </a:p>
        </p:txBody>
      </p:sp>
      <p:cxnSp>
        <p:nvCxnSpPr>
          <p:cNvPr id="1245" name="Google Shape;1245;p133"/>
          <p:cNvCxnSpPr>
            <a:stCxn id="1242" idx="3"/>
            <a:endCxn id="1243" idx="1"/>
          </p:cNvCxnSpPr>
          <p:nvPr/>
        </p:nvCxnSpPr>
        <p:spPr>
          <a:xfrm>
            <a:off x="4776613" y="1323975"/>
            <a:ext cx="1699500" cy="0"/>
          </a:xfrm>
          <a:prstGeom prst="straightConnector1">
            <a:avLst/>
          </a:prstGeom>
          <a:noFill/>
          <a:ln cap="flat" cmpd="sng" w="9525">
            <a:solidFill>
              <a:srgbClr val="B7B7B7"/>
            </a:solidFill>
            <a:prstDash val="solid"/>
            <a:round/>
            <a:headEnd len="med" w="med" type="none"/>
            <a:tailEnd len="med" w="med" type="triangle"/>
          </a:ln>
        </p:spPr>
      </p:cxnSp>
      <p:cxnSp>
        <p:nvCxnSpPr>
          <p:cNvPr id="1246" name="Google Shape;1246;p133"/>
          <p:cNvCxnSpPr>
            <a:stCxn id="1241" idx="3"/>
            <a:endCxn id="1242" idx="1"/>
          </p:cNvCxnSpPr>
          <p:nvPr/>
        </p:nvCxnSpPr>
        <p:spPr>
          <a:xfrm>
            <a:off x="2653556" y="1323975"/>
            <a:ext cx="1503000" cy="0"/>
          </a:xfrm>
          <a:prstGeom prst="straightConnector1">
            <a:avLst/>
          </a:prstGeom>
          <a:noFill/>
          <a:ln cap="flat" cmpd="sng" w="9525">
            <a:solidFill>
              <a:srgbClr val="B7B7B7"/>
            </a:solidFill>
            <a:prstDash val="solid"/>
            <a:round/>
            <a:headEnd len="med" w="med" type="none"/>
            <a:tailEnd len="med" w="med" type="triangle"/>
          </a:ln>
        </p:spPr>
      </p:cxnSp>
      <p:cxnSp>
        <p:nvCxnSpPr>
          <p:cNvPr id="1247" name="Google Shape;1247;p133"/>
          <p:cNvCxnSpPr>
            <a:stCxn id="1243" idx="3"/>
            <a:endCxn id="1244" idx="0"/>
          </p:cNvCxnSpPr>
          <p:nvPr/>
        </p:nvCxnSpPr>
        <p:spPr>
          <a:xfrm>
            <a:off x="7267475" y="1323975"/>
            <a:ext cx="895800" cy="1896600"/>
          </a:xfrm>
          <a:prstGeom prst="bentConnector2">
            <a:avLst/>
          </a:prstGeom>
          <a:noFill/>
          <a:ln cap="flat" cmpd="sng" w="9525">
            <a:solidFill>
              <a:srgbClr val="B7B7B7"/>
            </a:solidFill>
            <a:prstDash val="solid"/>
            <a:round/>
            <a:headEnd len="med" w="med" type="none"/>
            <a:tailEnd len="med" w="med" type="triangle"/>
          </a:ln>
        </p:spPr>
      </p:cxnSp>
      <p:cxnSp>
        <p:nvCxnSpPr>
          <p:cNvPr id="1248" name="Google Shape;1248;p133"/>
          <p:cNvCxnSpPr>
            <a:stCxn id="1244" idx="1"/>
            <a:endCxn id="1249" idx="3"/>
          </p:cNvCxnSpPr>
          <p:nvPr/>
        </p:nvCxnSpPr>
        <p:spPr>
          <a:xfrm rot="10800000">
            <a:off x="4779125" y="3381375"/>
            <a:ext cx="2942700" cy="0"/>
          </a:xfrm>
          <a:prstGeom prst="straightConnector1">
            <a:avLst/>
          </a:prstGeom>
          <a:noFill/>
          <a:ln cap="flat" cmpd="sng" w="9525">
            <a:solidFill>
              <a:srgbClr val="B7B7B7"/>
            </a:solidFill>
            <a:prstDash val="solid"/>
            <a:round/>
            <a:headEnd len="med" w="med" type="none"/>
            <a:tailEnd len="med" w="med" type="triangle"/>
          </a:ln>
        </p:spPr>
      </p:cxnSp>
      <p:sp>
        <p:nvSpPr>
          <p:cNvPr id="1249" name="Google Shape;1249;p133"/>
          <p:cNvSpPr txBox="1"/>
          <p:nvPr/>
        </p:nvSpPr>
        <p:spPr>
          <a:xfrm>
            <a:off x="4159013" y="3220575"/>
            <a:ext cx="6201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REVIEW</a:t>
            </a:r>
            <a:endParaRPr sz="900">
              <a:solidFill>
                <a:srgbClr val="666666"/>
              </a:solidFill>
              <a:latin typeface="Overpass"/>
              <a:ea typeface="Overpass"/>
              <a:cs typeface="Overpass"/>
              <a:sym typeface="Overpass"/>
            </a:endParaRPr>
          </a:p>
        </p:txBody>
      </p:sp>
      <p:cxnSp>
        <p:nvCxnSpPr>
          <p:cNvPr id="1250" name="Google Shape;1250;p133"/>
          <p:cNvCxnSpPr>
            <a:stCxn id="1249" idx="1"/>
            <a:endCxn id="1240" idx="3"/>
          </p:cNvCxnSpPr>
          <p:nvPr/>
        </p:nvCxnSpPr>
        <p:spPr>
          <a:xfrm rot="10800000">
            <a:off x="1097513" y="3381375"/>
            <a:ext cx="3061500" cy="0"/>
          </a:xfrm>
          <a:prstGeom prst="straightConnector1">
            <a:avLst/>
          </a:prstGeom>
          <a:noFill/>
          <a:ln cap="flat" cmpd="sng" w="9525">
            <a:solidFill>
              <a:srgbClr val="B7B7B7"/>
            </a:solidFill>
            <a:prstDash val="solid"/>
            <a:round/>
            <a:headEnd len="med" w="med" type="none"/>
            <a:tailEnd len="med" w="med" type="triangle"/>
          </a:ln>
        </p:spPr>
      </p:cxnSp>
      <p:sp>
        <p:nvSpPr>
          <p:cNvPr id="1251" name="Google Shape;1251;p133"/>
          <p:cNvSpPr txBox="1"/>
          <p:nvPr/>
        </p:nvSpPr>
        <p:spPr>
          <a:xfrm>
            <a:off x="879899" y="2563497"/>
            <a:ext cx="1162800" cy="4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Self-service provisioning</a:t>
            </a:r>
            <a:endParaRPr sz="1000">
              <a:latin typeface="Overpass"/>
              <a:ea typeface="Overpass"/>
              <a:cs typeface="Overpass"/>
              <a:sym typeface="Overpass"/>
            </a:endParaRPr>
          </a:p>
        </p:txBody>
      </p:sp>
      <p:grpSp>
        <p:nvGrpSpPr>
          <p:cNvPr id="1252" name="Google Shape;1252;p133"/>
          <p:cNvGrpSpPr/>
          <p:nvPr/>
        </p:nvGrpSpPr>
        <p:grpSpPr>
          <a:xfrm>
            <a:off x="787612" y="1323975"/>
            <a:ext cx="1245900" cy="1896600"/>
            <a:chOff x="787612" y="1323975"/>
            <a:chExt cx="1245900" cy="1896600"/>
          </a:xfrm>
        </p:grpSpPr>
        <p:cxnSp>
          <p:nvCxnSpPr>
            <p:cNvPr id="1253" name="Google Shape;1253;p133"/>
            <p:cNvCxnSpPr>
              <a:stCxn id="1240" idx="0"/>
              <a:endCxn id="1241" idx="1"/>
            </p:cNvCxnSpPr>
            <p:nvPr/>
          </p:nvCxnSpPr>
          <p:spPr>
            <a:xfrm rot="-5400000">
              <a:off x="462262" y="1649325"/>
              <a:ext cx="1896600" cy="1245900"/>
            </a:xfrm>
            <a:prstGeom prst="bentConnector2">
              <a:avLst/>
            </a:prstGeom>
            <a:noFill/>
            <a:ln cap="flat" cmpd="sng" w="9525">
              <a:solidFill>
                <a:srgbClr val="B7B7B7"/>
              </a:solidFill>
              <a:prstDash val="solid"/>
              <a:round/>
              <a:headEnd len="med" w="med" type="none"/>
              <a:tailEnd len="med" w="med" type="triangle"/>
            </a:ln>
          </p:spPr>
        </p:cxnSp>
        <p:sp>
          <p:nvSpPr>
            <p:cNvPr id="1254" name="Google Shape;1254;p133"/>
            <p:cNvSpPr/>
            <p:nvPr/>
          </p:nvSpPr>
          <p:spPr>
            <a:xfrm>
              <a:off x="1127779" y="1807299"/>
              <a:ext cx="736800" cy="736800"/>
            </a:xfrm>
            <a:prstGeom prst="ellipse">
              <a:avLst/>
            </a:prstGeom>
            <a:solidFill>
              <a:srgbClr val="3876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255" name="Google Shape;1255;p133"/>
            <p:cNvPicPr preferRelativeResize="0"/>
            <p:nvPr/>
          </p:nvPicPr>
          <p:blipFill>
            <a:blip r:embed="rId4">
              <a:alphaModFix/>
            </a:blip>
            <a:stretch>
              <a:fillRect/>
            </a:stretch>
          </p:blipFill>
          <p:spPr>
            <a:xfrm>
              <a:off x="1337325" y="1995275"/>
              <a:ext cx="351700" cy="406600"/>
            </a:xfrm>
            <a:prstGeom prst="rect">
              <a:avLst/>
            </a:prstGeom>
            <a:noFill/>
            <a:ln>
              <a:noFill/>
            </a:ln>
          </p:spPr>
        </p:pic>
      </p:grpSp>
      <p:sp>
        <p:nvSpPr>
          <p:cNvPr id="1256" name="Google Shape;1256;p133"/>
          <p:cNvSpPr txBox="1"/>
          <p:nvPr/>
        </p:nvSpPr>
        <p:spPr>
          <a:xfrm>
            <a:off x="3159528" y="2563503"/>
            <a:ext cx="1321500" cy="4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Automated</a:t>
            </a:r>
            <a:endParaRPr sz="1000">
              <a:latin typeface="Overpass"/>
              <a:ea typeface="Overpass"/>
              <a:cs typeface="Overpass"/>
              <a:sym typeface="Overpass"/>
            </a:endParaRPr>
          </a:p>
          <a:p>
            <a:pPr indent="0" lvl="0" marL="0" rtl="0" algn="ctr">
              <a:spcBef>
                <a:spcPts val="0"/>
              </a:spcBef>
              <a:spcAft>
                <a:spcPts val="0"/>
              </a:spcAft>
              <a:buNone/>
            </a:pPr>
            <a:r>
              <a:rPr lang="en" sz="1000">
                <a:latin typeface="Overpass"/>
                <a:ea typeface="Overpass"/>
                <a:cs typeface="Overpass"/>
                <a:sym typeface="Overpass"/>
              </a:rPr>
              <a:t>build &amp; deploy</a:t>
            </a:r>
            <a:endParaRPr sz="1000">
              <a:latin typeface="Overpass"/>
              <a:ea typeface="Overpass"/>
              <a:cs typeface="Overpass"/>
              <a:sym typeface="Overpass"/>
            </a:endParaRPr>
          </a:p>
        </p:txBody>
      </p:sp>
      <p:grpSp>
        <p:nvGrpSpPr>
          <p:cNvPr id="1257" name="Google Shape;1257;p133"/>
          <p:cNvGrpSpPr/>
          <p:nvPr/>
        </p:nvGrpSpPr>
        <p:grpSpPr>
          <a:xfrm>
            <a:off x="3497998" y="1807299"/>
            <a:ext cx="736800" cy="736800"/>
            <a:chOff x="3497998" y="1807299"/>
            <a:chExt cx="736800" cy="736800"/>
          </a:xfrm>
        </p:grpSpPr>
        <p:sp>
          <p:nvSpPr>
            <p:cNvPr id="1258" name="Google Shape;1258;p133"/>
            <p:cNvSpPr/>
            <p:nvPr/>
          </p:nvSpPr>
          <p:spPr>
            <a:xfrm>
              <a:off x="3497998" y="1807299"/>
              <a:ext cx="736800" cy="736800"/>
            </a:xfrm>
            <a:prstGeom prst="ellipse">
              <a:avLst/>
            </a:prstGeom>
            <a:solidFill>
              <a:srgbClr val="3876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259" name="Google Shape;1259;p133"/>
            <p:cNvPicPr preferRelativeResize="0"/>
            <p:nvPr/>
          </p:nvPicPr>
          <p:blipFill>
            <a:blip r:embed="rId5">
              <a:alphaModFix/>
            </a:blip>
            <a:stretch>
              <a:fillRect/>
            </a:stretch>
          </p:blipFill>
          <p:spPr>
            <a:xfrm>
              <a:off x="3648168" y="1954677"/>
              <a:ext cx="436502" cy="436507"/>
            </a:xfrm>
            <a:prstGeom prst="rect">
              <a:avLst/>
            </a:prstGeom>
            <a:noFill/>
            <a:ln>
              <a:noFill/>
            </a:ln>
          </p:spPr>
        </p:pic>
      </p:grpSp>
      <p:sp>
        <p:nvSpPr>
          <p:cNvPr id="1260" name="Google Shape;1260;p133"/>
          <p:cNvSpPr txBox="1"/>
          <p:nvPr/>
        </p:nvSpPr>
        <p:spPr>
          <a:xfrm>
            <a:off x="4344421" y="2563509"/>
            <a:ext cx="1405500" cy="4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CI/CD</a:t>
            </a:r>
            <a:br>
              <a:rPr lang="en" sz="1000">
                <a:latin typeface="Overpass"/>
                <a:ea typeface="Overpass"/>
                <a:cs typeface="Overpass"/>
                <a:sym typeface="Overpass"/>
              </a:rPr>
            </a:br>
            <a:r>
              <a:rPr lang="en" sz="1000">
                <a:latin typeface="Overpass"/>
                <a:ea typeface="Overpass"/>
                <a:cs typeface="Overpass"/>
                <a:sym typeface="Overpass"/>
              </a:rPr>
              <a:t>pipelines</a:t>
            </a:r>
            <a:endParaRPr sz="1000">
              <a:latin typeface="Overpass"/>
              <a:ea typeface="Overpass"/>
              <a:cs typeface="Overpass"/>
              <a:sym typeface="Overpass"/>
            </a:endParaRPr>
          </a:p>
        </p:txBody>
      </p:sp>
      <p:grpSp>
        <p:nvGrpSpPr>
          <p:cNvPr id="1261" name="Google Shape;1261;p133"/>
          <p:cNvGrpSpPr/>
          <p:nvPr/>
        </p:nvGrpSpPr>
        <p:grpSpPr>
          <a:xfrm>
            <a:off x="4683107" y="1807299"/>
            <a:ext cx="736800" cy="736800"/>
            <a:chOff x="4683107" y="1807299"/>
            <a:chExt cx="736800" cy="736800"/>
          </a:xfrm>
        </p:grpSpPr>
        <p:sp>
          <p:nvSpPr>
            <p:cNvPr id="1262" name="Google Shape;1262;p133"/>
            <p:cNvSpPr/>
            <p:nvPr/>
          </p:nvSpPr>
          <p:spPr>
            <a:xfrm>
              <a:off x="4683107" y="1807299"/>
              <a:ext cx="736800" cy="736800"/>
            </a:xfrm>
            <a:prstGeom prst="ellipse">
              <a:avLst/>
            </a:prstGeom>
            <a:solidFill>
              <a:srgbClr val="3876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263" name="Google Shape;1263;p133"/>
            <p:cNvPicPr preferRelativeResize="0"/>
            <p:nvPr/>
          </p:nvPicPr>
          <p:blipFill>
            <a:blip r:embed="rId6">
              <a:alphaModFix/>
            </a:blip>
            <a:stretch>
              <a:fillRect/>
            </a:stretch>
          </p:blipFill>
          <p:spPr>
            <a:xfrm>
              <a:off x="4891675" y="1987600"/>
              <a:ext cx="319725" cy="383025"/>
            </a:xfrm>
            <a:prstGeom prst="rect">
              <a:avLst/>
            </a:prstGeom>
            <a:noFill/>
            <a:ln>
              <a:noFill/>
            </a:ln>
          </p:spPr>
        </p:pic>
      </p:grpSp>
      <p:sp>
        <p:nvSpPr>
          <p:cNvPr id="1264" name="Google Shape;1264;p133"/>
          <p:cNvSpPr txBox="1"/>
          <p:nvPr/>
        </p:nvSpPr>
        <p:spPr>
          <a:xfrm>
            <a:off x="2034432" y="2563503"/>
            <a:ext cx="1321500" cy="4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Consistent</a:t>
            </a:r>
            <a:endParaRPr sz="1000">
              <a:latin typeface="Overpass"/>
              <a:ea typeface="Overpass"/>
              <a:cs typeface="Overpass"/>
              <a:sym typeface="Overpass"/>
            </a:endParaRPr>
          </a:p>
          <a:p>
            <a:pPr indent="0" lvl="0" marL="0" rtl="0" algn="ctr">
              <a:spcBef>
                <a:spcPts val="0"/>
              </a:spcBef>
              <a:spcAft>
                <a:spcPts val="0"/>
              </a:spcAft>
              <a:buNone/>
            </a:pPr>
            <a:r>
              <a:rPr lang="en" sz="1000">
                <a:latin typeface="Overpass"/>
                <a:ea typeface="Overpass"/>
                <a:cs typeface="Overpass"/>
                <a:sym typeface="Overpass"/>
              </a:rPr>
              <a:t>environments</a:t>
            </a:r>
            <a:endParaRPr sz="1000">
              <a:latin typeface="Overpass"/>
              <a:ea typeface="Overpass"/>
              <a:cs typeface="Overpass"/>
              <a:sym typeface="Overpass"/>
            </a:endParaRPr>
          </a:p>
        </p:txBody>
      </p:sp>
      <p:grpSp>
        <p:nvGrpSpPr>
          <p:cNvPr id="1265" name="Google Shape;1265;p133"/>
          <p:cNvGrpSpPr/>
          <p:nvPr/>
        </p:nvGrpSpPr>
        <p:grpSpPr>
          <a:xfrm>
            <a:off x="2312888" y="1807299"/>
            <a:ext cx="736800" cy="736800"/>
            <a:chOff x="2312888" y="1807299"/>
            <a:chExt cx="736800" cy="736800"/>
          </a:xfrm>
        </p:grpSpPr>
        <p:sp>
          <p:nvSpPr>
            <p:cNvPr id="1266" name="Google Shape;1266;p133"/>
            <p:cNvSpPr/>
            <p:nvPr/>
          </p:nvSpPr>
          <p:spPr>
            <a:xfrm>
              <a:off x="2312888" y="1807299"/>
              <a:ext cx="736800" cy="736800"/>
            </a:xfrm>
            <a:prstGeom prst="ellipse">
              <a:avLst/>
            </a:prstGeom>
            <a:solidFill>
              <a:srgbClr val="3876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267" name="Google Shape;1267;p133"/>
            <p:cNvPicPr preferRelativeResize="0"/>
            <p:nvPr/>
          </p:nvPicPr>
          <p:blipFill>
            <a:blip r:embed="rId7">
              <a:alphaModFix/>
            </a:blip>
            <a:stretch>
              <a:fillRect/>
            </a:stretch>
          </p:blipFill>
          <p:spPr>
            <a:xfrm>
              <a:off x="2374489" y="1862022"/>
              <a:ext cx="611125" cy="611110"/>
            </a:xfrm>
            <a:prstGeom prst="rect">
              <a:avLst/>
            </a:prstGeom>
            <a:noFill/>
            <a:ln>
              <a:noFill/>
            </a:ln>
          </p:spPr>
        </p:pic>
      </p:grpSp>
      <p:sp>
        <p:nvSpPr>
          <p:cNvPr id="1268" name="Google Shape;1268;p133"/>
          <p:cNvSpPr txBox="1"/>
          <p:nvPr/>
        </p:nvSpPr>
        <p:spPr>
          <a:xfrm>
            <a:off x="5673808" y="2563503"/>
            <a:ext cx="1105800" cy="4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Configuration management</a:t>
            </a:r>
            <a:endParaRPr sz="1000">
              <a:latin typeface="Overpass"/>
              <a:ea typeface="Overpass"/>
              <a:cs typeface="Overpass"/>
              <a:sym typeface="Overpass"/>
            </a:endParaRPr>
          </a:p>
        </p:txBody>
      </p:sp>
      <p:sp>
        <p:nvSpPr>
          <p:cNvPr id="1269" name="Google Shape;1269;p133"/>
          <p:cNvSpPr txBox="1"/>
          <p:nvPr/>
        </p:nvSpPr>
        <p:spPr>
          <a:xfrm>
            <a:off x="6867545" y="2563503"/>
            <a:ext cx="1105800" cy="4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App logs &amp; metrics</a:t>
            </a:r>
            <a:endParaRPr sz="1000">
              <a:latin typeface="Overpass"/>
              <a:ea typeface="Overpass"/>
              <a:cs typeface="Overpass"/>
              <a:sym typeface="Overpass"/>
            </a:endParaRPr>
          </a:p>
        </p:txBody>
      </p:sp>
      <p:grpSp>
        <p:nvGrpSpPr>
          <p:cNvPr id="1270" name="Google Shape;1270;p133"/>
          <p:cNvGrpSpPr/>
          <p:nvPr/>
        </p:nvGrpSpPr>
        <p:grpSpPr>
          <a:xfrm>
            <a:off x="7053325" y="1807299"/>
            <a:ext cx="736800" cy="736800"/>
            <a:chOff x="7053325" y="1807299"/>
            <a:chExt cx="736800" cy="736800"/>
          </a:xfrm>
        </p:grpSpPr>
        <p:sp>
          <p:nvSpPr>
            <p:cNvPr id="1271" name="Google Shape;1271;p133"/>
            <p:cNvSpPr/>
            <p:nvPr/>
          </p:nvSpPr>
          <p:spPr>
            <a:xfrm>
              <a:off x="7053325" y="1807299"/>
              <a:ext cx="736800" cy="736800"/>
            </a:xfrm>
            <a:prstGeom prst="ellipse">
              <a:avLst/>
            </a:prstGeom>
            <a:solidFill>
              <a:srgbClr val="3876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272" name="Google Shape;1272;p133"/>
            <p:cNvPicPr preferRelativeResize="0"/>
            <p:nvPr/>
          </p:nvPicPr>
          <p:blipFill>
            <a:blip r:embed="rId8">
              <a:alphaModFix/>
            </a:blip>
            <a:stretch>
              <a:fillRect/>
            </a:stretch>
          </p:blipFill>
          <p:spPr>
            <a:xfrm>
              <a:off x="7253825" y="2007800"/>
              <a:ext cx="335800" cy="335800"/>
            </a:xfrm>
            <a:prstGeom prst="rect">
              <a:avLst/>
            </a:prstGeom>
            <a:noFill/>
            <a:ln>
              <a:noFill/>
            </a:ln>
          </p:spPr>
        </p:pic>
      </p:grpSp>
      <p:grpSp>
        <p:nvGrpSpPr>
          <p:cNvPr id="1273" name="Google Shape;1273;p133"/>
          <p:cNvGrpSpPr/>
          <p:nvPr/>
        </p:nvGrpSpPr>
        <p:grpSpPr>
          <a:xfrm>
            <a:off x="5868216" y="1807299"/>
            <a:ext cx="736800" cy="736800"/>
            <a:chOff x="5868216" y="1807299"/>
            <a:chExt cx="736800" cy="736800"/>
          </a:xfrm>
        </p:grpSpPr>
        <p:sp>
          <p:nvSpPr>
            <p:cNvPr id="1274" name="Google Shape;1274;p133"/>
            <p:cNvSpPr/>
            <p:nvPr/>
          </p:nvSpPr>
          <p:spPr>
            <a:xfrm>
              <a:off x="5868216" y="1807299"/>
              <a:ext cx="736800" cy="736800"/>
            </a:xfrm>
            <a:prstGeom prst="ellipse">
              <a:avLst/>
            </a:prstGeom>
            <a:solidFill>
              <a:srgbClr val="3876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275" name="Google Shape;1275;p133"/>
            <p:cNvPicPr preferRelativeResize="0"/>
            <p:nvPr/>
          </p:nvPicPr>
          <p:blipFill>
            <a:blip r:embed="rId9">
              <a:alphaModFix/>
            </a:blip>
            <a:stretch>
              <a:fillRect/>
            </a:stretch>
          </p:blipFill>
          <p:spPr>
            <a:xfrm>
              <a:off x="6107487" y="2004837"/>
              <a:ext cx="258225" cy="350025"/>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9" name="Shape 1279"/>
        <p:cNvGrpSpPr/>
        <p:nvPr/>
      </p:nvGrpSpPr>
      <p:grpSpPr>
        <a:xfrm>
          <a:off x="0" y="0"/>
          <a:ext cx="0" cy="0"/>
          <a:chOff x="0" y="0"/>
          <a:chExt cx="0" cy="0"/>
        </a:xfrm>
      </p:grpSpPr>
      <p:grpSp>
        <p:nvGrpSpPr>
          <p:cNvPr id="1280" name="Google Shape;1280;p134"/>
          <p:cNvGrpSpPr/>
          <p:nvPr/>
        </p:nvGrpSpPr>
        <p:grpSpPr>
          <a:xfrm>
            <a:off x="5484505" y="1231930"/>
            <a:ext cx="2997816" cy="3273841"/>
            <a:chOff x="6738911" y="1604286"/>
            <a:chExt cx="4077552" cy="4452994"/>
          </a:xfrm>
        </p:grpSpPr>
        <p:grpSp>
          <p:nvGrpSpPr>
            <p:cNvPr id="1281" name="Google Shape;1281;p134"/>
            <p:cNvGrpSpPr/>
            <p:nvPr/>
          </p:nvGrpSpPr>
          <p:grpSpPr>
            <a:xfrm>
              <a:off x="6738911" y="1604286"/>
              <a:ext cx="4077552" cy="4452994"/>
              <a:chOff x="1148731" y="1893501"/>
              <a:chExt cx="2814629" cy="3842100"/>
            </a:xfrm>
          </p:grpSpPr>
          <p:sp>
            <p:nvSpPr>
              <p:cNvPr id="1282" name="Google Shape;1282;p134"/>
              <p:cNvSpPr/>
              <p:nvPr/>
            </p:nvSpPr>
            <p:spPr>
              <a:xfrm>
                <a:off x="1148760" y="1893501"/>
                <a:ext cx="2814600" cy="3842100"/>
              </a:xfrm>
              <a:prstGeom prst="rect">
                <a:avLst/>
              </a:prstGeom>
              <a:solidFill>
                <a:srgbClr val="A300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34"/>
              <p:cNvSpPr/>
              <p:nvPr/>
            </p:nvSpPr>
            <p:spPr>
              <a:xfrm>
                <a:off x="1269700" y="3515149"/>
                <a:ext cx="2572500" cy="1716300"/>
              </a:xfrm>
              <a:prstGeom prst="rect">
                <a:avLst/>
              </a:prstGeom>
              <a:solidFill>
                <a:srgbClr val="C5000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Overpass"/>
                  <a:ea typeface="Overpass"/>
                  <a:cs typeface="Overpass"/>
                  <a:sym typeface="Overpass"/>
                </a:endParaRPr>
              </a:p>
            </p:txBody>
          </p:sp>
          <p:pic>
            <p:nvPicPr>
              <p:cNvPr id="1284" name="Google Shape;1284;p134"/>
              <p:cNvPicPr preferRelativeResize="0"/>
              <p:nvPr/>
            </p:nvPicPr>
            <p:blipFill rotWithShape="1">
              <a:blip r:embed="rId3">
                <a:alphaModFix/>
              </a:blip>
              <a:srcRect b="36201" l="622" r="622" t="15127"/>
              <a:stretch/>
            </p:blipFill>
            <p:spPr>
              <a:xfrm>
                <a:off x="1148731" y="5344877"/>
                <a:ext cx="2814600" cy="390300"/>
              </a:xfrm>
              <a:prstGeom prst="rect">
                <a:avLst/>
              </a:prstGeom>
              <a:noFill/>
              <a:ln>
                <a:noFill/>
              </a:ln>
            </p:spPr>
          </p:pic>
          <p:pic>
            <p:nvPicPr>
              <p:cNvPr id="1285" name="Google Shape;1285;p134"/>
              <p:cNvPicPr preferRelativeResize="0"/>
              <p:nvPr/>
            </p:nvPicPr>
            <p:blipFill>
              <a:blip r:embed="rId4">
                <a:alphaModFix/>
              </a:blip>
              <a:stretch>
                <a:fillRect/>
              </a:stretch>
            </p:blipFill>
            <p:spPr>
              <a:xfrm>
                <a:off x="1399052" y="3893416"/>
                <a:ext cx="2313780" cy="923176"/>
              </a:xfrm>
              <a:prstGeom prst="rect">
                <a:avLst/>
              </a:prstGeom>
              <a:noFill/>
              <a:ln>
                <a:noFill/>
              </a:ln>
            </p:spPr>
          </p:pic>
        </p:grpSp>
        <p:sp>
          <p:nvSpPr>
            <p:cNvPr id="1286" name="Google Shape;1286;p134"/>
            <p:cNvSpPr/>
            <p:nvPr/>
          </p:nvSpPr>
          <p:spPr>
            <a:xfrm>
              <a:off x="6954750" y="2686525"/>
              <a:ext cx="3646800" cy="674100"/>
            </a:xfrm>
            <a:prstGeom prst="rect">
              <a:avLst/>
            </a:prstGeom>
            <a:solidFill>
              <a:srgbClr val="820000"/>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b="1" lang="en" sz="1400">
                  <a:solidFill>
                    <a:srgbClr val="FFFFFF"/>
                  </a:solidFill>
                  <a:latin typeface="Overpass"/>
                  <a:ea typeface="Overpass"/>
                  <a:cs typeface="Overpass"/>
                  <a:sym typeface="Overpass"/>
                </a:rPr>
                <a:t>OPENSHIFT </a:t>
              </a:r>
              <a:endParaRPr b="1" sz="1400">
                <a:solidFill>
                  <a:srgbClr val="FFFFFF"/>
                </a:solidFill>
                <a:latin typeface="Overpass"/>
                <a:ea typeface="Overpass"/>
                <a:cs typeface="Overpass"/>
                <a:sym typeface="Overpass"/>
              </a:endParaRPr>
            </a:p>
            <a:p>
              <a:pPr indent="0" lvl="0" marL="0" rtl="0" algn="l">
                <a:spcBef>
                  <a:spcPts val="0"/>
                </a:spcBef>
                <a:spcAft>
                  <a:spcPts val="0"/>
                </a:spcAft>
                <a:buNone/>
              </a:pPr>
              <a:r>
                <a:rPr b="1" lang="en" sz="1400">
                  <a:solidFill>
                    <a:srgbClr val="FFFFFF"/>
                  </a:solidFill>
                  <a:latin typeface="Overpass"/>
                  <a:ea typeface="Overpass"/>
                  <a:cs typeface="Overpass"/>
                  <a:sym typeface="Overpass"/>
                </a:rPr>
                <a:t>SERVICE MESH</a:t>
              </a:r>
              <a:endParaRPr b="1" sz="1400">
                <a:solidFill>
                  <a:srgbClr val="FFFFFF"/>
                </a:solidFill>
                <a:latin typeface="Overpass"/>
                <a:ea typeface="Overpass"/>
                <a:cs typeface="Overpass"/>
                <a:sym typeface="Overpass"/>
              </a:endParaRPr>
            </a:p>
          </p:txBody>
        </p:sp>
        <p:sp>
          <p:nvSpPr>
            <p:cNvPr id="1287" name="Google Shape;1287;p134"/>
            <p:cNvSpPr/>
            <p:nvPr/>
          </p:nvSpPr>
          <p:spPr>
            <a:xfrm>
              <a:off x="6954750" y="1798950"/>
              <a:ext cx="3646800" cy="796800"/>
            </a:xfrm>
            <a:prstGeom prst="rect">
              <a:avLst/>
            </a:prstGeom>
            <a:solidFill>
              <a:srgbClr val="820000"/>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b="1" lang="en" sz="1400">
                  <a:solidFill>
                    <a:srgbClr val="FFFFFF"/>
                  </a:solidFill>
                  <a:latin typeface="Overpass"/>
                  <a:ea typeface="Overpass"/>
                  <a:cs typeface="Overpass"/>
                  <a:sym typeface="Overpass"/>
                </a:rPr>
                <a:t>OPENSHIFT </a:t>
              </a:r>
              <a:endParaRPr b="1" sz="1400">
                <a:solidFill>
                  <a:srgbClr val="FFFFFF"/>
                </a:solidFill>
                <a:latin typeface="Overpass"/>
                <a:ea typeface="Overpass"/>
                <a:cs typeface="Overpass"/>
                <a:sym typeface="Overpass"/>
              </a:endParaRPr>
            </a:p>
            <a:p>
              <a:pPr indent="0" lvl="0" marL="0" rtl="0" algn="l">
                <a:spcBef>
                  <a:spcPts val="0"/>
                </a:spcBef>
                <a:spcAft>
                  <a:spcPts val="0"/>
                </a:spcAft>
                <a:buNone/>
              </a:pPr>
              <a:r>
                <a:rPr b="1" lang="en" sz="1400">
                  <a:solidFill>
                    <a:srgbClr val="FFFFFF"/>
                  </a:solidFill>
                  <a:latin typeface="Overpass"/>
                  <a:ea typeface="Overpass"/>
                  <a:cs typeface="Overpass"/>
                  <a:sym typeface="Overpass"/>
                </a:rPr>
                <a:t>SERVERLESS</a:t>
              </a:r>
              <a:endParaRPr b="1" sz="1400">
                <a:solidFill>
                  <a:srgbClr val="FFFFFF"/>
                </a:solidFill>
                <a:latin typeface="Overpass"/>
                <a:ea typeface="Overpass"/>
                <a:cs typeface="Overpass"/>
                <a:sym typeface="Overpass"/>
              </a:endParaRPr>
            </a:p>
          </p:txBody>
        </p:sp>
        <p:pic>
          <p:nvPicPr>
            <p:cNvPr id="1288" name="Google Shape;1288;p134"/>
            <p:cNvPicPr preferRelativeResize="0"/>
            <p:nvPr/>
          </p:nvPicPr>
          <p:blipFill>
            <a:blip r:embed="rId5">
              <a:alphaModFix/>
            </a:blip>
            <a:stretch>
              <a:fillRect/>
            </a:stretch>
          </p:blipFill>
          <p:spPr>
            <a:xfrm>
              <a:off x="8591950" y="1893825"/>
              <a:ext cx="659925" cy="577050"/>
            </a:xfrm>
            <a:prstGeom prst="rect">
              <a:avLst/>
            </a:prstGeom>
            <a:noFill/>
            <a:ln>
              <a:noFill/>
            </a:ln>
          </p:spPr>
        </p:pic>
        <p:pic>
          <p:nvPicPr>
            <p:cNvPr id="1289" name="Google Shape;1289;p134"/>
            <p:cNvPicPr preferRelativeResize="0"/>
            <p:nvPr/>
          </p:nvPicPr>
          <p:blipFill>
            <a:blip r:embed="rId6">
              <a:alphaModFix/>
            </a:blip>
            <a:stretch>
              <a:fillRect/>
            </a:stretch>
          </p:blipFill>
          <p:spPr>
            <a:xfrm>
              <a:off x="8784103" y="2840228"/>
              <a:ext cx="428425" cy="426652"/>
            </a:xfrm>
            <a:prstGeom prst="rect">
              <a:avLst/>
            </a:prstGeom>
            <a:noFill/>
            <a:ln>
              <a:noFill/>
            </a:ln>
          </p:spPr>
        </p:pic>
        <p:pic>
          <p:nvPicPr>
            <p:cNvPr id="1290" name="Google Shape;1290;p134"/>
            <p:cNvPicPr preferRelativeResize="0"/>
            <p:nvPr/>
          </p:nvPicPr>
          <p:blipFill rotWithShape="1">
            <a:blip r:embed="rId7">
              <a:alphaModFix/>
            </a:blip>
            <a:srcRect b="0" l="0" r="69261" t="0"/>
            <a:stretch/>
          </p:blipFill>
          <p:spPr>
            <a:xfrm>
              <a:off x="9323850" y="2826422"/>
              <a:ext cx="428426" cy="454266"/>
            </a:xfrm>
            <a:prstGeom prst="rect">
              <a:avLst/>
            </a:prstGeom>
            <a:noFill/>
            <a:ln>
              <a:noFill/>
            </a:ln>
          </p:spPr>
        </p:pic>
        <p:pic>
          <p:nvPicPr>
            <p:cNvPr id="1291" name="Google Shape;1291;p134"/>
            <p:cNvPicPr preferRelativeResize="0"/>
            <p:nvPr/>
          </p:nvPicPr>
          <p:blipFill rotWithShape="1">
            <a:blip r:embed="rId8">
              <a:alphaModFix/>
            </a:blip>
            <a:srcRect b="23520" l="0" r="0" t="25257"/>
            <a:stretch/>
          </p:blipFill>
          <p:spPr>
            <a:xfrm>
              <a:off x="9251877" y="2010718"/>
              <a:ext cx="1290325" cy="495650"/>
            </a:xfrm>
            <a:prstGeom prst="rect">
              <a:avLst/>
            </a:prstGeom>
            <a:noFill/>
            <a:ln>
              <a:noFill/>
            </a:ln>
          </p:spPr>
        </p:pic>
        <p:pic>
          <p:nvPicPr>
            <p:cNvPr id="1292" name="Google Shape;1292;p134"/>
            <p:cNvPicPr preferRelativeResize="0"/>
            <p:nvPr/>
          </p:nvPicPr>
          <p:blipFill>
            <a:blip r:embed="rId9">
              <a:alphaModFix/>
            </a:blip>
            <a:stretch>
              <a:fillRect/>
            </a:stretch>
          </p:blipFill>
          <p:spPr>
            <a:xfrm>
              <a:off x="9828474" y="2813405"/>
              <a:ext cx="659925" cy="480308"/>
            </a:xfrm>
            <a:prstGeom prst="rect">
              <a:avLst/>
            </a:prstGeom>
            <a:noFill/>
            <a:ln>
              <a:noFill/>
            </a:ln>
            <a:effectLst>
              <a:outerShdw blurRad="57150" rotWithShape="0" algn="bl" dir="5400000" dist="19050">
                <a:srgbClr val="000000">
                  <a:alpha val="50000"/>
                </a:srgbClr>
              </a:outerShdw>
            </a:effectLst>
          </p:spPr>
        </p:pic>
      </p:grpSp>
      <p:sp>
        <p:nvSpPr>
          <p:cNvPr id="1293" name="Google Shape;1293;p134"/>
          <p:cNvSpPr txBox="1"/>
          <p:nvPr/>
        </p:nvSpPr>
        <p:spPr>
          <a:xfrm>
            <a:off x="724550" y="1131850"/>
            <a:ext cx="4562700" cy="34740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600"/>
              </a:spcBef>
              <a:spcAft>
                <a:spcPts val="0"/>
              </a:spcAft>
              <a:buNone/>
            </a:pPr>
            <a:r>
              <a:rPr b="1" lang="en">
                <a:latin typeface="Overpass"/>
                <a:ea typeface="Overpass"/>
                <a:cs typeface="Overpass"/>
                <a:sym typeface="Overpass"/>
              </a:rPr>
              <a:t>OpenShift Service Mesh</a:t>
            </a:r>
            <a:endParaRPr b="1">
              <a:latin typeface="Overpass"/>
              <a:ea typeface="Overpass"/>
              <a:cs typeface="Overpass"/>
              <a:sym typeface="Overpass"/>
            </a:endParaRPr>
          </a:p>
          <a:p>
            <a:pPr indent="-254000" lvl="1" marL="685800" rtl="0" algn="l">
              <a:lnSpc>
                <a:spcPct val="115000"/>
              </a:lnSpc>
              <a:spcBef>
                <a:spcPts val="600"/>
              </a:spcBef>
              <a:spcAft>
                <a:spcPts val="0"/>
              </a:spcAft>
              <a:buSzPts val="1400"/>
              <a:buFont typeface="Overpass"/>
              <a:buChar char="○"/>
            </a:pPr>
            <a:r>
              <a:rPr lang="en">
                <a:latin typeface="Overpass"/>
                <a:ea typeface="Overpass"/>
                <a:cs typeface="Overpass"/>
                <a:sym typeface="Overpass"/>
              </a:rPr>
              <a:t>Integrated Service Mesh for enhanced security and network segmentation of microservices applications. Combines Istio, Kiali (UI), and Jaeger (Tracing) projects. </a:t>
            </a:r>
            <a:endParaRPr>
              <a:latin typeface="Overpass"/>
              <a:ea typeface="Overpass"/>
              <a:cs typeface="Overpass"/>
              <a:sym typeface="Overpass"/>
            </a:endParaRPr>
          </a:p>
          <a:p>
            <a:pPr indent="0" lvl="0" marL="0" rtl="0" algn="l">
              <a:lnSpc>
                <a:spcPct val="115000"/>
              </a:lnSpc>
              <a:spcBef>
                <a:spcPts val="800"/>
              </a:spcBef>
              <a:spcAft>
                <a:spcPts val="0"/>
              </a:spcAft>
              <a:buClr>
                <a:srgbClr val="000000"/>
              </a:buClr>
              <a:buSzPts val="800"/>
              <a:buFont typeface="Arial"/>
              <a:buNone/>
            </a:pPr>
            <a:r>
              <a:rPr b="1" lang="en">
                <a:latin typeface="Overpass"/>
                <a:ea typeface="Overpass"/>
                <a:cs typeface="Overpass"/>
                <a:sym typeface="Overpass"/>
              </a:rPr>
              <a:t>OpenShift Serverless </a:t>
            </a:r>
            <a:endParaRPr b="1">
              <a:latin typeface="Overpass"/>
              <a:ea typeface="Overpass"/>
              <a:cs typeface="Overpass"/>
              <a:sym typeface="Overpass"/>
            </a:endParaRPr>
          </a:p>
          <a:p>
            <a:pPr indent="-254000" lvl="1" marL="685800" rtl="0" algn="l">
              <a:lnSpc>
                <a:spcPct val="115000"/>
              </a:lnSpc>
              <a:spcBef>
                <a:spcPts val="0"/>
              </a:spcBef>
              <a:spcAft>
                <a:spcPts val="0"/>
              </a:spcAft>
              <a:buSzPts val="1400"/>
              <a:buFont typeface="Overpass"/>
              <a:buChar char="○"/>
            </a:pPr>
            <a:r>
              <a:rPr lang="en">
                <a:latin typeface="Overpass"/>
                <a:ea typeface="Overpass"/>
                <a:cs typeface="Overpass"/>
                <a:sym typeface="Overpass"/>
              </a:rPr>
              <a:t>Integrated serverless, enabling scale-to-zero FaaS services and event sources - built on the Knative framework. </a:t>
            </a:r>
            <a:endParaRPr>
              <a:latin typeface="Overpass"/>
              <a:ea typeface="Overpass"/>
              <a:cs typeface="Overpass"/>
              <a:sym typeface="Overpass"/>
            </a:endParaRPr>
          </a:p>
          <a:p>
            <a:pPr indent="-254000" lvl="1" marL="685800" rtl="0" algn="l">
              <a:lnSpc>
                <a:spcPct val="115000"/>
              </a:lnSpc>
              <a:spcBef>
                <a:spcPts val="0"/>
              </a:spcBef>
              <a:spcAft>
                <a:spcPts val="0"/>
              </a:spcAft>
              <a:buSzPts val="1400"/>
              <a:buFont typeface="Overpass"/>
              <a:buChar char="○"/>
            </a:pPr>
            <a:r>
              <a:rPr lang="en">
                <a:latin typeface="Overpass"/>
                <a:ea typeface="Overpass"/>
                <a:cs typeface="Overpass"/>
                <a:sym typeface="Overpass"/>
              </a:rPr>
              <a:t>Support for Azure Functions </a:t>
            </a:r>
            <a:endParaRPr>
              <a:latin typeface="Overpass"/>
              <a:ea typeface="Overpass"/>
              <a:cs typeface="Overpass"/>
              <a:sym typeface="Overpass"/>
            </a:endParaRPr>
          </a:p>
          <a:p>
            <a:pPr indent="-254000" lvl="1" marL="685800" rtl="0" algn="l">
              <a:lnSpc>
                <a:spcPct val="115000"/>
              </a:lnSpc>
              <a:spcBef>
                <a:spcPts val="0"/>
              </a:spcBef>
              <a:spcAft>
                <a:spcPts val="0"/>
              </a:spcAft>
              <a:buSzPts val="1400"/>
              <a:buFont typeface="Overpass"/>
              <a:buChar char="○"/>
            </a:pPr>
            <a:r>
              <a:rPr lang="en">
                <a:latin typeface="Overpass"/>
                <a:ea typeface="Overpass"/>
                <a:cs typeface="Overpass"/>
                <a:sym typeface="Overpass"/>
              </a:rPr>
              <a:t>Integrated with Camel-k for rich set of initial event sources: HTTP, Kafka, AMQP</a:t>
            </a:r>
            <a:endParaRPr b="1">
              <a:latin typeface="Overpass"/>
              <a:ea typeface="Overpass"/>
              <a:cs typeface="Overpass"/>
              <a:sym typeface="Overpass"/>
            </a:endParaRPr>
          </a:p>
        </p:txBody>
      </p:sp>
      <p:sp>
        <p:nvSpPr>
          <p:cNvPr id="1294" name="Google Shape;1294;p134"/>
          <p:cNvSpPr txBox="1"/>
          <p:nvPr>
            <p:ph type="title"/>
          </p:nvPr>
        </p:nvSpPr>
        <p:spPr>
          <a:xfrm>
            <a:off x="1314450" y="328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900"/>
              <a:t>Building next-gen applications</a:t>
            </a:r>
            <a:endParaRPr sz="29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sp>
        <p:nvSpPr>
          <p:cNvPr id="1299" name="Google Shape;1299;p135"/>
          <p:cNvSpPr txBox="1"/>
          <p:nvPr>
            <p:ph type="title"/>
          </p:nvPr>
        </p:nvSpPr>
        <p:spPr>
          <a:xfrm>
            <a:off x="1314450" y="404700"/>
            <a:ext cx="6515100" cy="7257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900"/>
              <a:t>Enabling greater developer productivity</a:t>
            </a:r>
            <a:endParaRPr sz="2900"/>
          </a:p>
        </p:txBody>
      </p:sp>
      <p:grpSp>
        <p:nvGrpSpPr>
          <p:cNvPr id="1300" name="Google Shape;1300;p135"/>
          <p:cNvGrpSpPr/>
          <p:nvPr/>
        </p:nvGrpSpPr>
        <p:grpSpPr>
          <a:xfrm>
            <a:off x="3900638" y="1273276"/>
            <a:ext cx="5083807" cy="2885249"/>
            <a:chOff x="232950" y="2198301"/>
            <a:chExt cx="6778410" cy="3846999"/>
          </a:xfrm>
        </p:grpSpPr>
        <p:sp>
          <p:nvSpPr>
            <p:cNvPr id="1301" name="Google Shape;1301;p135"/>
            <p:cNvSpPr/>
            <p:nvPr/>
          </p:nvSpPr>
          <p:spPr>
            <a:xfrm>
              <a:off x="4196760" y="2198301"/>
              <a:ext cx="2814600" cy="3842100"/>
            </a:xfrm>
            <a:prstGeom prst="rect">
              <a:avLst/>
            </a:prstGeom>
            <a:solidFill>
              <a:srgbClr val="A300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35"/>
            <p:cNvSpPr/>
            <p:nvPr/>
          </p:nvSpPr>
          <p:spPr>
            <a:xfrm>
              <a:off x="4317700" y="3429000"/>
              <a:ext cx="2572500" cy="2160300"/>
            </a:xfrm>
            <a:prstGeom prst="rect">
              <a:avLst/>
            </a:prstGeom>
            <a:solidFill>
              <a:srgbClr val="C5000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Overpass"/>
                <a:ea typeface="Overpass"/>
                <a:cs typeface="Overpass"/>
                <a:sym typeface="Overpass"/>
              </a:endParaRPr>
            </a:p>
          </p:txBody>
        </p:sp>
        <p:pic>
          <p:nvPicPr>
            <p:cNvPr id="1303" name="Google Shape;1303;p135"/>
            <p:cNvPicPr preferRelativeResize="0"/>
            <p:nvPr/>
          </p:nvPicPr>
          <p:blipFill rotWithShape="1">
            <a:blip r:embed="rId3">
              <a:alphaModFix/>
            </a:blip>
            <a:srcRect b="36201" l="622" r="622" t="15127"/>
            <a:stretch/>
          </p:blipFill>
          <p:spPr>
            <a:xfrm>
              <a:off x="4196731" y="5649677"/>
              <a:ext cx="2814600" cy="390300"/>
            </a:xfrm>
            <a:prstGeom prst="rect">
              <a:avLst/>
            </a:prstGeom>
            <a:noFill/>
            <a:ln>
              <a:noFill/>
            </a:ln>
          </p:spPr>
        </p:pic>
        <p:pic>
          <p:nvPicPr>
            <p:cNvPr id="1304" name="Google Shape;1304;p135"/>
            <p:cNvPicPr preferRelativeResize="0"/>
            <p:nvPr/>
          </p:nvPicPr>
          <p:blipFill>
            <a:blip r:embed="rId4">
              <a:alphaModFix/>
            </a:blip>
            <a:stretch>
              <a:fillRect/>
            </a:stretch>
          </p:blipFill>
          <p:spPr>
            <a:xfrm>
              <a:off x="4447050" y="4133315"/>
              <a:ext cx="2313788" cy="738576"/>
            </a:xfrm>
            <a:prstGeom prst="rect">
              <a:avLst/>
            </a:prstGeom>
            <a:noFill/>
            <a:ln>
              <a:noFill/>
            </a:ln>
          </p:spPr>
        </p:pic>
        <p:sp>
          <p:nvSpPr>
            <p:cNvPr id="1305" name="Google Shape;1305;p135"/>
            <p:cNvSpPr/>
            <p:nvPr/>
          </p:nvSpPr>
          <p:spPr>
            <a:xfrm>
              <a:off x="4317700" y="2490200"/>
              <a:ext cx="2572500" cy="797400"/>
            </a:xfrm>
            <a:prstGeom prst="rect">
              <a:avLst/>
            </a:prstGeom>
            <a:solidFill>
              <a:srgbClr val="820000"/>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400">
                  <a:solidFill>
                    <a:srgbClr val="FFFFFF"/>
                  </a:solidFill>
                  <a:latin typeface="Overpass"/>
                  <a:ea typeface="Overpass"/>
                  <a:cs typeface="Overpass"/>
                  <a:sym typeface="Overpass"/>
                </a:rPr>
                <a:t>CODEREADY</a:t>
              </a:r>
              <a:endParaRPr b="1" sz="1400">
                <a:solidFill>
                  <a:srgbClr val="FFFFFF"/>
                </a:solidFill>
                <a:latin typeface="Overpass"/>
                <a:ea typeface="Overpass"/>
                <a:cs typeface="Overpass"/>
                <a:sym typeface="Overpass"/>
              </a:endParaRPr>
            </a:p>
            <a:p>
              <a:pPr indent="0" lvl="0" marL="0" rtl="0" algn="ctr">
                <a:spcBef>
                  <a:spcPts val="0"/>
                </a:spcBef>
                <a:spcAft>
                  <a:spcPts val="0"/>
                </a:spcAft>
                <a:buNone/>
              </a:pPr>
              <a:r>
                <a:rPr b="1" lang="en" sz="1400">
                  <a:solidFill>
                    <a:srgbClr val="FFFFFF"/>
                  </a:solidFill>
                  <a:latin typeface="Overpass"/>
                  <a:ea typeface="Overpass"/>
                  <a:cs typeface="Overpass"/>
                  <a:sym typeface="Overpass"/>
                </a:rPr>
                <a:t>WORKSPACES</a:t>
              </a:r>
              <a:endParaRPr b="1" sz="1400">
                <a:solidFill>
                  <a:srgbClr val="FFFFFF"/>
                </a:solidFill>
                <a:latin typeface="Overpass"/>
                <a:ea typeface="Overpass"/>
                <a:cs typeface="Overpass"/>
                <a:sym typeface="Overpass"/>
              </a:endParaRPr>
            </a:p>
          </p:txBody>
        </p:sp>
        <p:pic>
          <p:nvPicPr>
            <p:cNvPr id="1306" name="Google Shape;1306;p135"/>
            <p:cNvPicPr preferRelativeResize="0"/>
            <p:nvPr/>
          </p:nvPicPr>
          <p:blipFill>
            <a:blip r:embed="rId5">
              <a:alphaModFix/>
            </a:blip>
            <a:stretch>
              <a:fillRect/>
            </a:stretch>
          </p:blipFill>
          <p:spPr>
            <a:xfrm rot="-2700047">
              <a:off x="5890607" y="3207258"/>
              <a:ext cx="463719" cy="463719"/>
            </a:xfrm>
            <a:prstGeom prst="rect">
              <a:avLst/>
            </a:prstGeom>
            <a:noFill/>
            <a:ln>
              <a:noFill/>
            </a:ln>
          </p:spPr>
        </p:pic>
        <p:pic>
          <p:nvPicPr>
            <p:cNvPr id="1307" name="Google Shape;1307;p135"/>
            <p:cNvPicPr preferRelativeResize="0"/>
            <p:nvPr/>
          </p:nvPicPr>
          <p:blipFill>
            <a:blip r:embed="rId5">
              <a:alphaModFix/>
            </a:blip>
            <a:stretch>
              <a:fillRect/>
            </a:stretch>
          </p:blipFill>
          <p:spPr>
            <a:xfrm rot="-2700047">
              <a:off x="5395271" y="3207258"/>
              <a:ext cx="463719" cy="463719"/>
            </a:xfrm>
            <a:prstGeom prst="rect">
              <a:avLst/>
            </a:prstGeom>
            <a:noFill/>
            <a:ln>
              <a:noFill/>
            </a:ln>
          </p:spPr>
        </p:pic>
        <p:pic>
          <p:nvPicPr>
            <p:cNvPr id="1308" name="Google Shape;1308;p135"/>
            <p:cNvPicPr preferRelativeResize="0"/>
            <p:nvPr/>
          </p:nvPicPr>
          <p:blipFill>
            <a:blip r:embed="rId5">
              <a:alphaModFix/>
            </a:blip>
            <a:stretch>
              <a:fillRect/>
            </a:stretch>
          </p:blipFill>
          <p:spPr>
            <a:xfrm rot="-2700047">
              <a:off x="4899936" y="3207258"/>
              <a:ext cx="463719" cy="463719"/>
            </a:xfrm>
            <a:prstGeom prst="rect">
              <a:avLst/>
            </a:prstGeom>
            <a:noFill/>
            <a:ln>
              <a:noFill/>
            </a:ln>
          </p:spPr>
        </p:pic>
        <p:cxnSp>
          <p:nvCxnSpPr>
            <p:cNvPr id="1309" name="Google Shape;1309;p135"/>
            <p:cNvCxnSpPr/>
            <p:nvPr/>
          </p:nvCxnSpPr>
          <p:spPr>
            <a:xfrm>
              <a:off x="650275" y="2885300"/>
              <a:ext cx="3743700" cy="3300"/>
            </a:xfrm>
            <a:prstGeom prst="straightConnector1">
              <a:avLst/>
            </a:prstGeom>
            <a:noFill/>
            <a:ln cap="flat" cmpd="sng" w="28575">
              <a:solidFill>
                <a:srgbClr val="C80000"/>
              </a:solidFill>
              <a:prstDash val="solid"/>
              <a:round/>
              <a:headEnd len="med" w="med" type="none"/>
              <a:tailEnd len="med" w="med" type="oval"/>
            </a:ln>
          </p:spPr>
        </p:cxnSp>
        <p:cxnSp>
          <p:nvCxnSpPr>
            <p:cNvPr id="1310" name="Google Shape;1310;p135"/>
            <p:cNvCxnSpPr/>
            <p:nvPr/>
          </p:nvCxnSpPr>
          <p:spPr>
            <a:xfrm>
              <a:off x="660850" y="2907000"/>
              <a:ext cx="0" cy="672600"/>
            </a:xfrm>
            <a:prstGeom prst="straightConnector1">
              <a:avLst/>
            </a:prstGeom>
            <a:noFill/>
            <a:ln cap="flat" cmpd="sng" w="28575">
              <a:solidFill>
                <a:srgbClr val="C80000"/>
              </a:solidFill>
              <a:prstDash val="solid"/>
              <a:round/>
              <a:headEnd len="med" w="med" type="none"/>
              <a:tailEnd len="med" w="med" type="none"/>
            </a:ln>
          </p:spPr>
        </p:cxnSp>
        <p:sp>
          <p:nvSpPr>
            <p:cNvPr id="1311" name="Google Shape;1311;p135"/>
            <p:cNvSpPr/>
            <p:nvPr/>
          </p:nvSpPr>
          <p:spPr>
            <a:xfrm>
              <a:off x="3167325" y="3579600"/>
              <a:ext cx="1102800" cy="655800"/>
            </a:xfrm>
            <a:prstGeom prst="rect">
              <a:avLst/>
            </a:prstGeom>
            <a:solidFill>
              <a:srgbClr val="820000"/>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400">
                  <a:solidFill>
                    <a:srgbClr val="FFFFFF"/>
                  </a:solidFill>
                  <a:latin typeface="Overpass"/>
                  <a:ea typeface="Overpass"/>
                  <a:cs typeface="Overpass"/>
                  <a:sym typeface="Overpass"/>
                </a:rPr>
                <a:t>ODO</a:t>
              </a:r>
              <a:endParaRPr b="1" sz="1400">
                <a:solidFill>
                  <a:srgbClr val="FFFFFF"/>
                </a:solidFill>
                <a:latin typeface="Overpass"/>
                <a:ea typeface="Overpass"/>
                <a:cs typeface="Overpass"/>
                <a:sym typeface="Overpass"/>
              </a:endParaRPr>
            </a:p>
          </p:txBody>
        </p:sp>
        <p:cxnSp>
          <p:nvCxnSpPr>
            <p:cNvPr id="1312" name="Google Shape;1312;p135"/>
            <p:cNvCxnSpPr>
              <a:endCxn id="1311" idx="1"/>
            </p:cNvCxnSpPr>
            <p:nvPr/>
          </p:nvCxnSpPr>
          <p:spPr>
            <a:xfrm>
              <a:off x="1279425" y="3904800"/>
              <a:ext cx="1887900" cy="2700"/>
            </a:xfrm>
            <a:prstGeom prst="straightConnector1">
              <a:avLst/>
            </a:prstGeom>
            <a:noFill/>
            <a:ln cap="flat" cmpd="sng" w="28575">
              <a:solidFill>
                <a:srgbClr val="C80000"/>
              </a:solidFill>
              <a:prstDash val="solid"/>
              <a:round/>
              <a:headEnd len="med" w="med" type="none"/>
              <a:tailEnd len="med" w="med" type="oval"/>
            </a:ln>
          </p:spPr>
        </p:cxnSp>
        <p:cxnSp>
          <p:nvCxnSpPr>
            <p:cNvPr id="1313" name="Google Shape;1313;p135"/>
            <p:cNvCxnSpPr/>
            <p:nvPr/>
          </p:nvCxnSpPr>
          <p:spPr>
            <a:xfrm>
              <a:off x="660850" y="4735800"/>
              <a:ext cx="0" cy="672600"/>
            </a:xfrm>
            <a:prstGeom prst="straightConnector1">
              <a:avLst/>
            </a:prstGeom>
            <a:noFill/>
            <a:ln cap="flat" cmpd="sng" w="28575">
              <a:solidFill>
                <a:srgbClr val="00A4EF"/>
              </a:solidFill>
              <a:prstDash val="solid"/>
              <a:round/>
              <a:headEnd len="med" w="med" type="none"/>
              <a:tailEnd len="med" w="med" type="none"/>
            </a:ln>
          </p:spPr>
        </p:cxnSp>
        <p:cxnSp>
          <p:nvCxnSpPr>
            <p:cNvPr id="1314" name="Google Shape;1314;p135"/>
            <p:cNvCxnSpPr/>
            <p:nvPr/>
          </p:nvCxnSpPr>
          <p:spPr>
            <a:xfrm>
              <a:off x="2803450" y="5428900"/>
              <a:ext cx="1887900" cy="2700"/>
            </a:xfrm>
            <a:prstGeom prst="straightConnector1">
              <a:avLst/>
            </a:prstGeom>
            <a:noFill/>
            <a:ln cap="flat" cmpd="sng" w="28575">
              <a:solidFill>
                <a:srgbClr val="00A4EF"/>
              </a:solidFill>
              <a:prstDash val="solid"/>
              <a:round/>
              <a:headEnd len="med" w="med" type="none"/>
              <a:tailEnd len="med" w="med" type="oval"/>
            </a:ln>
          </p:spPr>
        </p:cxnSp>
        <p:cxnSp>
          <p:nvCxnSpPr>
            <p:cNvPr id="1315" name="Google Shape;1315;p135"/>
            <p:cNvCxnSpPr/>
            <p:nvPr/>
          </p:nvCxnSpPr>
          <p:spPr>
            <a:xfrm>
              <a:off x="669850" y="5428900"/>
              <a:ext cx="1887900" cy="2700"/>
            </a:xfrm>
            <a:prstGeom prst="straightConnector1">
              <a:avLst/>
            </a:prstGeom>
            <a:noFill/>
            <a:ln cap="flat" cmpd="sng" w="28575">
              <a:solidFill>
                <a:srgbClr val="00A4EF"/>
              </a:solidFill>
              <a:prstDash val="solid"/>
              <a:round/>
              <a:headEnd len="med" w="med" type="none"/>
              <a:tailEnd len="med" w="med" type="oval"/>
            </a:ln>
          </p:spPr>
        </p:cxnSp>
        <p:sp>
          <p:nvSpPr>
            <p:cNvPr id="1316" name="Google Shape;1316;p135"/>
            <p:cNvSpPr/>
            <p:nvPr/>
          </p:nvSpPr>
          <p:spPr>
            <a:xfrm>
              <a:off x="1279450" y="4722600"/>
              <a:ext cx="2208600" cy="1322700"/>
            </a:xfrm>
            <a:prstGeom prst="rect">
              <a:avLst/>
            </a:prstGeom>
            <a:solidFill>
              <a:srgbClr val="00A4E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400">
                  <a:solidFill>
                    <a:srgbClr val="FFFFFF"/>
                  </a:solidFill>
                  <a:latin typeface="Overpass"/>
                  <a:ea typeface="Overpass"/>
                  <a:cs typeface="Overpass"/>
                  <a:sym typeface="Overpass"/>
                </a:rPr>
                <a:t>VSCODE</a:t>
              </a:r>
              <a:endParaRPr b="1" sz="1400">
                <a:solidFill>
                  <a:srgbClr val="FFFFFF"/>
                </a:solidFill>
                <a:latin typeface="Overpass"/>
                <a:ea typeface="Overpass"/>
                <a:cs typeface="Overpass"/>
                <a:sym typeface="Overpass"/>
              </a:endParaRPr>
            </a:p>
            <a:p>
              <a:pPr indent="0" lvl="0" marL="0" rtl="0" algn="ctr">
                <a:spcBef>
                  <a:spcPts val="0"/>
                </a:spcBef>
                <a:spcAft>
                  <a:spcPts val="0"/>
                </a:spcAft>
                <a:buNone/>
              </a:pPr>
              <a:r>
                <a:rPr b="1" lang="en" sz="1400">
                  <a:solidFill>
                    <a:srgbClr val="FFFFFF"/>
                  </a:solidFill>
                  <a:latin typeface="Overpass"/>
                  <a:ea typeface="Overpass"/>
                  <a:cs typeface="Overpass"/>
                  <a:sym typeface="Overpass"/>
                </a:rPr>
                <a:t>AZURE DEVOPS</a:t>
              </a:r>
              <a:endParaRPr b="1" sz="1400">
                <a:solidFill>
                  <a:srgbClr val="FFFFFF"/>
                </a:solidFill>
                <a:latin typeface="Overpass"/>
                <a:ea typeface="Overpass"/>
                <a:cs typeface="Overpass"/>
                <a:sym typeface="Overpass"/>
              </a:endParaRPr>
            </a:p>
            <a:p>
              <a:pPr indent="0" lvl="0" marL="0" rtl="0" algn="ctr">
                <a:spcBef>
                  <a:spcPts val="0"/>
                </a:spcBef>
                <a:spcAft>
                  <a:spcPts val="0"/>
                </a:spcAft>
                <a:buNone/>
              </a:pPr>
              <a:r>
                <a:rPr b="1" lang="en" sz="1400">
                  <a:solidFill>
                    <a:srgbClr val="FFFFFF"/>
                  </a:solidFill>
                  <a:latin typeface="Overpass"/>
                  <a:ea typeface="Overpass"/>
                  <a:cs typeface="Overpass"/>
                  <a:sym typeface="Overpass"/>
                </a:rPr>
                <a:t>ECLIPSE</a:t>
              </a:r>
              <a:endParaRPr b="1" sz="1400">
                <a:solidFill>
                  <a:srgbClr val="FFFFFF"/>
                </a:solidFill>
                <a:latin typeface="Overpass"/>
                <a:ea typeface="Overpass"/>
                <a:cs typeface="Overpass"/>
                <a:sym typeface="Overpass"/>
              </a:endParaRPr>
            </a:p>
            <a:p>
              <a:pPr indent="0" lvl="0" marL="0" rtl="0" algn="ctr">
                <a:spcBef>
                  <a:spcPts val="0"/>
                </a:spcBef>
                <a:spcAft>
                  <a:spcPts val="0"/>
                </a:spcAft>
                <a:buNone/>
              </a:pPr>
              <a:r>
                <a:rPr b="1" lang="en" sz="1400">
                  <a:solidFill>
                    <a:srgbClr val="FFFFFF"/>
                  </a:solidFill>
                  <a:latin typeface="Overpass"/>
                  <a:ea typeface="Overpass"/>
                  <a:cs typeface="Overpass"/>
                  <a:sym typeface="Overpass"/>
                </a:rPr>
                <a:t>JETBRAINS</a:t>
              </a:r>
              <a:endParaRPr b="1" sz="1400">
                <a:solidFill>
                  <a:srgbClr val="FFFFFF"/>
                </a:solidFill>
                <a:latin typeface="Overpass"/>
                <a:ea typeface="Overpass"/>
                <a:cs typeface="Overpass"/>
                <a:sym typeface="Overpass"/>
              </a:endParaRPr>
            </a:p>
          </p:txBody>
        </p:sp>
        <p:pic>
          <p:nvPicPr>
            <p:cNvPr id="1317" name="Google Shape;1317;p135"/>
            <p:cNvPicPr preferRelativeResize="0"/>
            <p:nvPr/>
          </p:nvPicPr>
          <p:blipFill>
            <a:blip r:embed="rId6">
              <a:alphaModFix/>
            </a:blip>
            <a:stretch>
              <a:fillRect/>
            </a:stretch>
          </p:blipFill>
          <p:spPr>
            <a:xfrm>
              <a:off x="232950" y="3659525"/>
              <a:ext cx="855800" cy="1322600"/>
            </a:xfrm>
            <a:prstGeom prst="rect">
              <a:avLst/>
            </a:prstGeom>
            <a:noFill/>
            <a:ln>
              <a:noFill/>
            </a:ln>
          </p:spPr>
        </p:pic>
      </p:grpSp>
      <p:sp>
        <p:nvSpPr>
          <p:cNvPr id="1318" name="Google Shape;1318;p135"/>
          <p:cNvSpPr txBox="1"/>
          <p:nvPr/>
        </p:nvSpPr>
        <p:spPr>
          <a:xfrm>
            <a:off x="543225" y="1190475"/>
            <a:ext cx="3438900" cy="3350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600"/>
              </a:spcBef>
              <a:spcAft>
                <a:spcPts val="0"/>
              </a:spcAft>
              <a:buNone/>
            </a:pPr>
            <a:r>
              <a:rPr b="1" lang="en" sz="1800">
                <a:latin typeface="Overpass"/>
                <a:ea typeface="Overpass"/>
                <a:cs typeface="Overpass"/>
                <a:sym typeface="Overpass"/>
              </a:rPr>
              <a:t>CodeReady Workspaces</a:t>
            </a:r>
            <a:endParaRPr b="1" sz="1800">
              <a:latin typeface="Overpass"/>
              <a:ea typeface="Overpass"/>
              <a:cs typeface="Overpass"/>
              <a:sym typeface="Overpass"/>
            </a:endParaRPr>
          </a:p>
          <a:p>
            <a:pPr indent="0" lvl="0" marL="0" rtl="0" algn="l">
              <a:lnSpc>
                <a:spcPct val="115000"/>
              </a:lnSpc>
              <a:spcBef>
                <a:spcPts val="600"/>
              </a:spcBef>
              <a:spcAft>
                <a:spcPts val="0"/>
              </a:spcAft>
              <a:buNone/>
            </a:pPr>
            <a:r>
              <a:rPr lang="en" sz="1500">
                <a:latin typeface="Overpass"/>
                <a:ea typeface="Overpass"/>
                <a:cs typeface="Overpass"/>
                <a:sym typeface="Overpass"/>
              </a:rPr>
              <a:t>Web-Based IDE (Eclipse Che), Collaborative Development, </a:t>
            </a:r>
            <a:br>
              <a:rPr lang="en" sz="1500">
                <a:latin typeface="Overpass"/>
                <a:ea typeface="Overpass"/>
                <a:cs typeface="Overpass"/>
                <a:sym typeface="Overpass"/>
              </a:rPr>
            </a:br>
            <a:r>
              <a:rPr lang="en" sz="1500">
                <a:latin typeface="Overpass"/>
                <a:ea typeface="Overpass"/>
                <a:cs typeface="Overpass"/>
                <a:sym typeface="Overpass"/>
              </a:rPr>
              <a:t>integrated with CI/CD. </a:t>
            </a:r>
            <a:endParaRPr sz="1500">
              <a:latin typeface="Proxima Nova"/>
              <a:ea typeface="Proxima Nova"/>
              <a:cs typeface="Proxima Nova"/>
              <a:sym typeface="Proxima Nova"/>
            </a:endParaRPr>
          </a:p>
          <a:p>
            <a:pPr indent="0" lvl="0" marL="0" rtl="0" algn="l">
              <a:lnSpc>
                <a:spcPct val="115000"/>
              </a:lnSpc>
              <a:spcBef>
                <a:spcPts val="800"/>
              </a:spcBef>
              <a:spcAft>
                <a:spcPts val="0"/>
              </a:spcAft>
              <a:buNone/>
            </a:pPr>
            <a:r>
              <a:rPr b="1" lang="en" sz="1800">
                <a:latin typeface="Overpass"/>
                <a:ea typeface="Overpass"/>
                <a:cs typeface="Overpass"/>
                <a:sym typeface="Overpass"/>
              </a:rPr>
              <a:t>OpenShift ODO</a:t>
            </a:r>
            <a:endParaRPr b="1" sz="1800">
              <a:latin typeface="Overpass"/>
              <a:ea typeface="Overpass"/>
              <a:cs typeface="Overpass"/>
              <a:sym typeface="Overpass"/>
            </a:endParaRPr>
          </a:p>
          <a:p>
            <a:pPr indent="0" lvl="0" marL="0" rtl="0" algn="l">
              <a:lnSpc>
                <a:spcPct val="115000"/>
              </a:lnSpc>
              <a:spcBef>
                <a:spcPts val="600"/>
              </a:spcBef>
              <a:spcAft>
                <a:spcPts val="0"/>
              </a:spcAft>
              <a:buNone/>
            </a:pPr>
            <a:r>
              <a:rPr lang="en" sz="1500">
                <a:latin typeface="Overpass"/>
                <a:ea typeface="Overpass"/>
                <a:cs typeface="Overpass"/>
                <a:sym typeface="Overpass"/>
              </a:rPr>
              <a:t>Advanced developer CLI</a:t>
            </a:r>
            <a:endParaRPr sz="1500">
              <a:latin typeface="Overpass"/>
              <a:ea typeface="Overpass"/>
              <a:cs typeface="Overpass"/>
              <a:sym typeface="Overpass"/>
            </a:endParaRPr>
          </a:p>
          <a:p>
            <a:pPr indent="0" lvl="0" marL="0" rtl="0" algn="l">
              <a:lnSpc>
                <a:spcPct val="115000"/>
              </a:lnSpc>
              <a:spcBef>
                <a:spcPts val="800"/>
              </a:spcBef>
              <a:spcAft>
                <a:spcPts val="0"/>
              </a:spcAft>
              <a:buNone/>
            </a:pPr>
            <a:r>
              <a:rPr b="1" lang="en" sz="1800">
                <a:latin typeface="Overpass"/>
                <a:ea typeface="Overpass"/>
                <a:cs typeface="Overpass"/>
                <a:sym typeface="Overpass"/>
              </a:rPr>
              <a:t>OpenShift Plugins</a:t>
            </a:r>
            <a:endParaRPr sz="1500">
              <a:latin typeface="Overpass"/>
              <a:ea typeface="Overpass"/>
              <a:cs typeface="Overpass"/>
              <a:sym typeface="Overpass"/>
            </a:endParaRPr>
          </a:p>
          <a:p>
            <a:pPr indent="0" lvl="0" marL="0" rtl="0" algn="l">
              <a:lnSpc>
                <a:spcPct val="115000"/>
              </a:lnSpc>
              <a:spcBef>
                <a:spcPts val="600"/>
              </a:spcBef>
              <a:spcAft>
                <a:spcPts val="0"/>
              </a:spcAft>
              <a:buNone/>
            </a:pPr>
            <a:r>
              <a:rPr lang="en" sz="1500">
                <a:latin typeface="Overpass"/>
                <a:ea typeface="Overpass"/>
                <a:cs typeface="Overpass"/>
                <a:sym typeface="Overpass"/>
              </a:rPr>
              <a:t>Integration plugins - VScode, Azure DevOps, Eclipse IDE, JetBrains</a:t>
            </a:r>
            <a:endParaRPr b="1" sz="1400">
              <a:latin typeface="Proxima Nova"/>
              <a:ea typeface="Proxima Nova"/>
              <a:cs typeface="Proxima Nova"/>
              <a:sym typeface="Proxima Nova"/>
            </a:endParaRPr>
          </a:p>
        </p:txBody>
      </p:sp>
      <p:sp>
        <p:nvSpPr>
          <p:cNvPr id="1319" name="Google Shape;1319;p135"/>
          <p:cNvSpPr txBox="1"/>
          <p:nvPr/>
        </p:nvSpPr>
        <p:spPr>
          <a:xfrm>
            <a:off x="3958313" y="2786925"/>
            <a:ext cx="543000" cy="3519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100">
                <a:latin typeface="Overpass"/>
                <a:ea typeface="Overpass"/>
                <a:cs typeface="Overpass"/>
                <a:sym typeface="Overpass"/>
              </a:rPr>
              <a:t>DEV</a:t>
            </a:r>
            <a:endParaRPr b="1" sz="1100">
              <a:latin typeface="Overpass"/>
              <a:ea typeface="Overpass"/>
              <a:cs typeface="Overpass"/>
              <a:sym typeface="Overpas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sp>
        <p:nvSpPr>
          <p:cNvPr id="1324" name="Google Shape;1324;p136"/>
          <p:cNvSpPr txBox="1"/>
          <p:nvPr/>
        </p:nvSpPr>
        <p:spPr>
          <a:xfrm>
            <a:off x="708625" y="1914040"/>
            <a:ext cx="2602200" cy="12684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FFFFFF"/>
                </a:solidFill>
                <a:latin typeface="Overpass"/>
                <a:ea typeface="Overpass"/>
                <a:cs typeface="Overpass"/>
                <a:sym typeface="Overpass"/>
              </a:rPr>
              <a:t>Container Workspaces</a:t>
            </a:r>
            <a:br>
              <a:rPr lang="en">
                <a:solidFill>
                  <a:srgbClr val="FFFFFF"/>
                </a:solidFill>
                <a:latin typeface="Overpass Light"/>
                <a:ea typeface="Overpass Light"/>
                <a:cs typeface="Overpass Light"/>
                <a:sym typeface="Overpass Light"/>
              </a:rPr>
            </a:br>
            <a:endParaRPr>
              <a:solidFill>
                <a:srgbClr val="FFFFFF"/>
              </a:solidFill>
              <a:latin typeface="Overpass Light"/>
              <a:ea typeface="Overpass Light"/>
              <a:cs typeface="Overpass Light"/>
              <a:sym typeface="Overpass Light"/>
            </a:endParaRPr>
          </a:p>
          <a:p>
            <a:pPr indent="0" lvl="0" marL="0" rtl="0" algn="l">
              <a:lnSpc>
                <a:spcPct val="100000"/>
              </a:lnSpc>
              <a:spcBef>
                <a:spcPts val="0"/>
              </a:spcBef>
              <a:spcAft>
                <a:spcPts val="0"/>
              </a:spcAft>
              <a:buClr>
                <a:schemeClr val="dk1"/>
              </a:buClr>
              <a:buSzPts val="1100"/>
              <a:buFont typeface="Arial"/>
              <a:buNone/>
            </a:pPr>
            <a:r>
              <a:rPr lang="en">
                <a:solidFill>
                  <a:srgbClr val="FFFFFF"/>
                </a:solidFill>
                <a:latin typeface="Overpass Light"/>
                <a:ea typeface="Overpass Light"/>
                <a:cs typeface="Overpass Light"/>
                <a:sym typeface="Overpass Light"/>
              </a:rPr>
              <a:t>Workspace replicas to end “works on my machine” and enable team collaboration.</a:t>
            </a:r>
            <a:endParaRPr>
              <a:solidFill>
                <a:srgbClr val="FFFFFF"/>
              </a:solidFill>
              <a:latin typeface="Overpass Light"/>
              <a:ea typeface="Overpass Light"/>
              <a:cs typeface="Overpass Light"/>
              <a:sym typeface="Overpass Light"/>
            </a:endParaRPr>
          </a:p>
        </p:txBody>
      </p:sp>
      <p:sp>
        <p:nvSpPr>
          <p:cNvPr id="1325" name="Google Shape;1325;p136"/>
          <p:cNvSpPr txBox="1"/>
          <p:nvPr/>
        </p:nvSpPr>
        <p:spPr>
          <a:xfrm>
            <a:off x="1123800" y="1162475"/>
            <a:ext cx="6896400" cy="75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verpass"/>
                <a:ea typeface="Overpass"/>
                <a:cs typeface="Overpass"/>
                <a:sym typeface="Overpass"/>
              </a:rPr>
              <a:t>The collaborative OpenShift-Native IDE. </a:t>
            </a:r>
            <a:r>
              <a:rPr lang="en" sz="1800">
                <a:latin typeface="Overpass"/>
                <a:ea typeface="Overpass"/>
                <a:cs typeface="Overpass"/>
                <a:sym typeface="Overpass"/>
              </a:rPr>
              <a:t>Free for any customer of OpenShift Dedicated or OpenShift Container Platform.</a:t>
            </a:r>
            <a:endParaRPr sz="1800">
              <a:latin typeface="Overpass"/>
              <a:ea typeface="Overpass"/>
              <a:cs typeface="Overpass"/>
              <a:sym typeface="Overpass"/>
            </a:endParaRPr>
          </a:p>
        </p:txBody>
      </p:sp>
      <p:sp>
        <p:nvSpPr>
          <p:cNvPr id="1326" name="Google Shape;1326;p136"/>
          <p:cNvSpPr txBox="1"/>
          <p:nvPr/>
        </p:nvSpPr>
        <p:spPr>
          <a:xfrm>
            <a:off x="708625" y="3231475"/>
            <a:ext cx="1955100" cy="606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Based on the open Eclipse Che project</a:t>
            </a:r>
            <a:endParaRPr sz="1100">
              <a:latin typeface="Overpass"/>
              <a:ea typeface="Overpass"/>
              <a:cs typeface="Overpass"/>
              <a:sym typeface="Overpass"/>
            </a:endParaRPr>
          </a:p>
        </p:txBody>
      </p:sp>
      <p:sp>
        <p:nvSpPr>
          <p:cNvPr id="1327" name="Google Shape;1327;p136"/>
          <p:cNvSpPr txBox="1"/>
          <p:nvPr/>
        </p:nvSpPr>
        <p:spPr>
          <a:xfrm>
            <a:off x="2701812" y="3231475"/>
            <a:ext cx="1955100" cy="606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Red Hat Linux and Application Infrastructure</a:t>
            </a:r>
            <a:endParaRPr sz="1100">
              <a:latin typeface="Overpass"/>
              <a:ea typeface="Overpass"/>
              <a:cs typeface="Overpass"/>
              <a:sym typeface="Overpass"/>
            </a:endParaRPr>
          </a:p>
        </p:txBody>
      </p:sp>
      <p:sp>
        <p:nvSpPr>
          <p:cNvPr id="1328" name="Google Shape;1328;p136"/>
          <p:cNvSpPr txBox="1"/>
          <p:nvPr/>
        </p:nvSpPr>
        <p:spPr>
          <a:xfrm>
            <a:off x="4694999" y="3231475"/>
            <a:ext cx="1955100" cy="606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Plugin model for extensibility</a:t>
            </a:r>
            <a:endParaRPr sz="1100">
              <a:latin typeface="Overpass"/>
              <a:ea typeface="Overpass"/>
              <a:cs typeface="Overpass"/>
              <a:sym typeface="Overpass"/>
            </a:endParaRPr>
          </a:p>
        </p:txBody>
      </p:sp>
      <p:sp>
        <p:nvSpPr>
          <p:cNvPr id="1329" name="Google Shape;1329;p136"/>
          <p:cNvSpPr txBox="1"/>
          <p:nvPr/>
        </p:nvSpPr>
        <p:spPr>
          <a:xfrm>
            <a:off x="6688186" y="3231475"/>
            <a:ext cx="1955100" cy="6060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Serverless support</a:t>
            </a:r>
            <a:endParaRPr sz="1100">
              <a:latin typeface="Overpass"/>
              <a:ea typeface="Overpass"/>
              <a:cs typeface="Overpass"/>
              <a:sym typeface="Overpass"/>
            </a:endParaRPr>
          </a:p>
          <a:p>
            <a:pPr indent="0" lvl="0" marL="0" rtl="0" algn="ctr">
              <a:spcBef>
                <a:spcPts val="0"/>
              </a:spcBef>
              <a:spcAft>
                <a:spcPts val="0"/>
              </a:spcAft>
              <a:buNone/>
            </a:pPr>
            <a:r>
              <a:rPr lang="en" sz="1100">
                <a:latin typeface="Overpass"/>
                <a:ea typeface="Overpass"/>
                <a:cs typeface="Overpass"/>
                <a:sym typeface="Overpass"/>
              </a:rPr>
              <a:t>(coming soon)</a:t>
            </a:r>
            <a:endParaRPr sz="1100">
              <a:latin typeface="Overpass"/>
              <a:ea typeface="Overpass"/>
              <a:cs typeface="Overpass"/>
              <a:sym typeface="Overpass"/>
            </a:endParaRPr>
          </a:p>
        </p:txBody>
      </p:sp>
      <p:sp>
        <p:nvSpPr>
          <p:cNvPr id="1330" name="Google Shape;1330;p136"/>
          <p:cNvSpPr txBox="1"/>
          <p:nvPr/>
        </p:nvSpPr>
        <p:spPr>
          <a:xfrm>
            <a:off x="3374891" y="1912325"/>
            <a:ext cx="2602200" cy="12684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lt1"/>
                </a:solidFill>
                <a:latin typeface="Overpass"/>
                <a:ea typeface="Overpass"/>
                <a:cs typeface="Overpass"/>
                <a:sym typeface="Overpass"/>
              </a:rPr>
              <a:t>DevOps Integrations</a:t>
            </a:r>
            <a:br>
              <a:rPr lang="en">
                <a:solidFill>
                  <a:srgbClr val="FFFFFF"/>
                </a:solidFill>
                <a:latin typeface="Overpass Light"/>
                <a:ea typeface="Overpass Light"/>
                <a:cs typeface="Overpass Light"/>
                <a:sym typeface="Overpass Light"/>
              </a:rPr>
            </a:br>
            <a:endParaRPr>
              <a:solidFill>
                <a:srgbClr val="FFFFFF"/>
              </a:solidFill>
              <a:latin typeface="Overpass Light"/>
              <a:ea typeface="Overpass Light"/>
              <a:cs typeface="Overpass Light"/>
              <a:sym typeface="Overpass Light"/>
            </a:endParaRPr>
          </a:p>
          <a:p>
            <a:pPr indent="0" lvl="0" marL="0" rtl="0" algn="l">
              <a:spcBef>
                <a:spcPts val="0"/>
              </a:spcBef>
              <a:spcAft>
                <a:spcPts val="0"/>
              </a:spcAft>
              <a:buClr>
                <a:schemeClr val="dk1"/>
              </a:buClr>
              <a:buSzPts val="1100"/>
              <a:buFont typeface="Arial"/>
              <a:buNone/>
            </a:pPr>
            <a:r>
              <a:rPr lang="en">
                <a:solidFill>
                  <a:schemeClr val="lt1"/>
                </a:solidFill>
                <a:latin typeface="Overpass Light"/>
                <a:ea typeface="Overpass Light"/>
                <a:cs typeface="Overpass Light"/>
                <a:sym typeface="Overpass Light"/>
              </a:rPr>
              <a:t>Reference developer workspaces from any issue, failed build, or git notification.</a:t>
            </a:r>
            <a:endParaRPr>
              <a:solidFill>
                <a:srgbClr val="FFFFFF"/>
              </a:solidFill>
              <a:latin typeface="Overpass Light"/>
              <a:ea typeface="Overpass Light"/>
              <a:cs typeface="Overpass Light"/>
              <a:sym typeface="Overpass Light"/>
            </a:endParaRPr>
          </a:p>
        </p:txBody>
      </p:sp>
      <p:sp>
        <p:nvSpPr>
          <p:cNvPr id="1331" name="Google Shape;1331;p136"/>
          <p:cNvSpPr txBox="1"/>
          <p:nvPr/>
        </p:nvSpPr>
        <p:spPr>
          <a:xfrm>
            <a:off x="6041150" y="1914015"/>
            <a:ext cx="2602200" cy="12684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FFFFFF"/>
                </a:solidFill>
                <a:latin typeface="Overpass"/>
                <a:ea typeface="Overpass"/>
                <a:cs typeface="Overpass"/>
                <a:sym typeface="Overpass"/>
              </a:rPr>
              <a:t>Protect Source Code</a:t>
            </a:r>
            <a:endParaRPr b="1">
              <a:solidFill>
                <a:srgbClr val="FFFFFF"/>
              </a:solidFill>
              <a:latin typeface="Overpass"/>
              <a:ea typeface="Overpass"/>
              <a:cs typeface="Overpass"/>
              <a:sym typeface="Overpass"/>
            </a:endParaRPr>
          </a:p>
          <a:p>
            <a:pPr indent="0" lvl="0" marL="0" rtl="0" algn="l">
              <a:lnSpc>
                <a:spcPct val="100000"/>
              </a:lnSpc>
              <a:spcBef>
                <a:spcPts val="0"/>
              </a:spcBef>
              <a:spcAft>
                <a:spcPts val="0"/>
              </a:spcAft>
              <a:buClr>
                <a:schemeClr val="dk1"/>
              </a:buClr>
              <a:buSzPts val="1100"/>
              <a:buFont typeface="Arial"/>
              <a:buNone/>
            </a:pPr>
            <a:r>
              <a:t/>
            </a:r>
            <a:endParaRPr>
              <a:solidFill>
                <a:srgbClr val="FFFFFF"/>
              </a:solidFill>
              <a:latin typeface="Overpass Light"/>
              <a:ea typeface="Overpass Light"/>
              <a:cs typeface="Overpass Light"/>
              <a:sym typeface="Overpass Light"/>
            </a:endParaRPr>
          </a:p>
          <a:p>
            <a:pPr indent="0" lvl="0" marL="0" rtl="0" algn="l">
              <a:lnSpc>
                <a:spcPct val="100000"/>
              </a:lnSpc>
              <a:spcBef>
                <a:spcPts val="0"/>
              </a:spcBef>
              <a:spcAft>
                <a:spcPts val="0"/>
              </a:spcAft>
              <a:buClr>
                <a:schemeClr val="dk1"/>
              </a:buClr>
              <a:buSzPts val="1100"/>
              <a:buFont typeface="Arial"/>
              <a:buNone/>
            </a:pPr>
            <a:r>
              <a:rPr lang="en">
                <a:solidFill>
                  <a:srgbClr val="FFFFFF"/>
                </a:solidFill>
                <a:latin typeface="Overpass Light"/>
                <a:ea typeface="Overpass Light"/>
                <a:cs typeface="Overpass Light"/>
                <a:sym typeface="Overpass Light"/>
              </a:rPr>
              <a:t>Full access to source code without any of it landing on hard-to-secure laptops.</a:t>
            </a:r>
            <a:endParaRPr>
              <a:solidFill>
                <a:srgbClr val="FFFFFF"/>
              </a:solidFill>
              <a:latin typeface="Overpass Light"/>
              <a:ea typeface="Overpass Light"/>
              <a:cs typeface="Overpass Light"/>
              <a:sym typeface="Overpass Light"/>
            </a:endParaRPr>
          </a:p>
        </p:txBody>
      </p:sp>
      <p:pic>
        <p:nvPicPr>
          <p:cNvPr id="1332" name="Google Shape;1332;p136"/>
          <p:cNvPicPr preferRelativeResize="0"/>
          <p:nvPr/>
        </p:nvPicPr>
        <p:blipFill>
          <a:blip r:embed="rId3">
            <a:alphaModFix/>
          </a:blip>
          <a:stretch>
            <a:fillRect/>
          </a:stretch>
        </p:blipFill>
        <p:spPr>
          <a:xfrm>
            <a:off x="5585825" y="1959051"/>
            <a:ext cx="315075" cy="332260"/>
          </a:xfrm>
          <a:prstGeom prst="rect">
            <a:avLst/>
          </a:prstGeom>
          <a:noFill/>
          <a:ln>
            <a:noFill/>
          </a:ln>
        </p:spPr>
      </p:pic>
      <p:pic>
        <p:nvPicPr>
          <p:cNvPr id="1333" name="Google Shape;1333;p136"/>
          <p:cNvPicPr preferRelativeResize="0"/>
          <p:nvPr/>
        </p:nvPicPr>
        <p:blipFill>
          <a:blip r:embed="rId4">
            <a:alphaModFix/>
          </a:blip>
          <a:stretch>
            <a:fillRect/>
          </a:stretch>
        </p:blipFill>
        <p:spPr>
          <a:xfrm>
            <a:off x="2768250" y="1893919"/>
            <a:ext cx="495724" cy="495700"/>
          </a:xfrm>
          <a:prstGeom prst="rect">
            <a:avLst/>
          </a:prstGeom>
          <a:noFill/>
          <a:ln>
            <a:noFill/>
          </a:ln>
        </p:spPr>
      </p:pic>
      <p:pic>
        <p:nvPicPr>
          <p:cNvPr id="1334" name="Google Shape;1334;p136"/>
          <p:cNvPicPr preferRelativeResize="0"/>
          <p:nvPr/>
        </p:nvPicPr>
        <p:blipFill>
          <a:blip r:embed="rId5">
            <a:alphaModFix/>
          </a:blip>
          <a:stretch>
            <a:fillRect/>
          </a:stretch>
        </p:blipFill>
        <p:spPr>
          <a:xfrm>
            <a:off x="8288766" y="2122538"/>
            <a:ext cx="315075" cy="315075"/>
          </a:xfrm>
          <a:prstGeom prst="rect">
            <a:avLst/>
          </a:prstGeom>
          <a:noFill/>
          <a:ln>
            <a:noFill/>
          </a:ln>
        </p:spPr>
      </p:pic>
      <p:sp>
        <p:nvSpPr>
          <p:cNvPr id="1335" name="Google Shape;1335;p136"/>
          <p:cNvSpPr/>
          <p:nvPr/>
        </p:nvSpPr>
        <p:spPr>
          <a:xfrm>
            <a:off x="233375" y="4214550"/>
            <a:ext cx="8736000" cy="394800"/>
          </a:xfrm>
          <a:prstGeom prst="parallelogram">
            <a:avLst>
              <a:gd fmla="val 113683" name="adj"/>
            </a:avLst>
          </a:prstGeom>
          <a:solidFill>
            <a:srgbClr val="38761D"/>
          </a:solidFill>
          <a:ln>
            <a:noFill/>
          </a:ln>
          <a:effectLst>
            <a:outerShdw blurRad="57150" rotWithShape="0" algn="bl" dir="13860000" dist="66675">
              <a:srgbClr val="B7B7B7">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Overpass"/>
                <a:ea typeface="Overpass"/>
                <a:cs typeface="Overpass"/>
                <a:sym typeface="Overpass"/>
              </a:rPr>
              <a:t>Use It To: </a:t>
            </a:r>
            <a:r>
              <a:rPr lang="en">
                <a:solidFill>
                  <a:srgbClr val="FFFFFF"/>
                </a:solidFill>
                <a:latin typeface="Overpass"/>
                <a:ea typeface="Overpass"/>
                <a:cs typeface="Overpass"/>
                <a:sym typeface="Overpass"/>
              </a:rPr>
              <a:t>Replace VDI for devs, and enable true container-based DevOps.</a:t>
            </a:r>
            <a:endParaRPr>
              <a:solidFill>
                <a:srgbClr val="FFFFFF"/>
              </a:solidFill>
              <a:latin typeface="Overpass"/>
              <a:ea typeface="Overpass"/>
              <a:cs typeface="Overpass"/>
              <a:sym typeface="Overpass"/>
            </a:endParaRPr>
          </a:p>
        </p:txBody>
      </p:sp>
      <p:sp>
        <p:nvSpPr>
          <p:cNvPr id="1336" name="Google Shape;1336;p136"/>
          <p:cNvSpPr txBox="1"/>
          <p:nvPr>
            <p:ph type="title"/>
          </p:nvPr>
        </p:nvSpPr>
        <p:spPr>
          <a:xfrm>
            <a:off x="1314450" y="4047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900"/>
              <a:t>CodeReady Workspaces</a:t>
            </a:r>
            <a:endParaRPr sz="29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pic>
        <p:nvPicPr>
          <p:cNvPr id="1341" name="Google Shape;1341;p137"/>
          <p:cNvPicPr preferRelativeResize="0"/>
          <p:nvPr/>
        </p:nvPicPr>
        <p:blipFill rotWithShape="1">
          <a:blip r:embed="rId3">
            <a:alphaModFix/>
          </a:blip>
          <a:srcRect b="0" l="5302" r="9865" t="0"/>
          <a:stretch/>
        </p:blipFill>
        <p:spPr>
          <a:xfrm>
            <a:off x="0" y="0"/>
            <a:ext cx="9143998" cy="5187750"/>
          </a:xfrm>
          <a:prstGeom prst="rect">
            <a:avLst/>
          </a:prstGeom>
          <a:noFill/>
          <a:ln>
            <a:noFill/>
          </a:ln>
        </p:spPr>
      </p:pic>
      <p:sp>
        <p:nvSpPr>
          <p:cNvPr id="1342" name="Google Shape;1342;p137"/>
          <p:cNvSpPr txBox="1"/>
          <p:nvPr/>
        </p:nvSpPr>
        <p:spPr>
          <a:xfrm>
            <a:off x="912545" y="4501950"/>
            <a:ext cx="3904500" cy="37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600">
              <a:solidFill>
                <a:srgbClr val="B7B7B7"/>
              </a:solidFill>
              <a:latin typeface="Overpass Light"/>
              <a:ea typeface="Overpass Light"/>
              <a:cs typeface="Overpass Light"/>
              <a:sym typeface="Overpass Light"/>
            </a:endParaRPr>
          </a:p>
        </p:txBody>
      </p:sp>
      <p:sp>
        <p:nvSpPr>
          <p:cNvPr id="1343" name="Google Shape;1343;p137"/>
          <p:cNvSpPr txBox="1"/>
          <p:nvPr/>
        </p:nvSpPr>
        <p:spPr>
          <a:xfrm>
            <a:off x="872123" y="415106"/>
            <a:ext cx="3904500" cy="540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400">
                <a:solidFill>
                  <a:srgbClr val="FFFFFF"/>
                </a:solidFill>
                <a:latin typeface="Overpass"/>
                <a:ea typeface="Overpass"/>
                <a:cs typeface="Overpass"/>
                <a:sym typeface="Overpass"/>
              </a:rPr>
              <a:t>EMIRATES NBD</a:t>
            </a:r>
            <a:endParaRPr sz="2400">
              <a:solidFill>
                <a:srgbClr val="FFFFFF"/>
              </a:solidFill>
              <a:latin typeface="Overpass Light"/>
              <a:ea typeface="Overpass Light"/>
              <a:cs typeface="Overpass Light"/>
              <a:sym typeface="Overpass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7" name="Shape 1347"/>
        <p:cNvGrpSpPr/>
        <p:nvPr/>
      </p:nvGrpSpPr>
      <p:grpSpPr>
        <a:xfrm>
          <a:off x="0" y="0"/>
          <a:ext cx="0" cy="0"/>
          <a:chOff x="0" y="0"/>
          <a:chExt cx="0" cy="0"/>
        </a:xfrm>
      </p:grpSpPr>
      <p:pic>
        <p:nvPicPr>
          <p:cNvPr id="1348" name="Google Shape;1348;p138"/>
          <p:cNvPicPr preferRelativeResize="0"/>
          <p:nvPr/>
        </p:nvPicPr>
        <p:blipFill rotWithShape="1">
          <a:blip r:embed="rId3">
            <a:alphaModFix/>
          </a:blip>
          <a:srcRect b="0" l="0" r="9453" t="0"/>
          <a:stretch/>
        </p:blipFill>
        <p:spPr>
          <a:xfrm>
            <a:off x="0" y="0"/>
            <a:ext cx="9144002" cy="5143500"/>
          </a:xfrm>
          <a:prstGeom prst="rect">
            <a:avLst/>
          </a:prstGeom>
          <a:noFill/>
          <a:ln>
            <a:noFill/>
          </a:ln>
        </p:spPr>
      </p:pic>
      <p:pic>
        <p:nvPicPr>
          <p:cNvPr id="1349" name="Google Shape;1349;p138"/>
          <p:cNvPicPr preferRelativeResize="0"/>
          <p:nvPr/>
        </p:nvPicPr>
        <p:blipFill>
          <a:blip r:embed="rId4">
            <a:alphaModFix/>
          </a:blip>
          <a:stretch>
            <a:fillRect/>
          </a:stretch>
        </p:blipFill>
        <p:spPr>
          <a:xfrm>
            <a:off x="5979274" y="192438"/>
            <a:ext cx="2994500" cy="471625"/>
          </a:xfrm>
          <a:prstGeom prst="rect">
            <a:avLst/>
          </a:prstGeom>
          <a:noFill/>
          <a:ln>
            <a:noFill/>
          </a:ln>
        </p:spPr>
      </p:pic>
      <p:sp>
        <p:nvSpPr>
          <p:cNvPr id="1350" name="Google Shape;1350;p138"/>
          <p:cNvSpPr/>
          <p:nvPr/>
        </p:nvSpPr>
        <p:spPr>
          <a:xfrm>
            <a:off x="-25" y="1667700"/>
            <a:ext cx="9144000" cy="2319000"/>
          </a:xfrm>
          <a:prstGeom prst="rect">
            <a:avLst/>
          </a:prstGeom>
          <a:solidFill>
            <a:srgbClr val="311901">
              <a:alpha val="5845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Overpass"/>
                <a:ea typeface="Overpass"/>
                <a:cs typeface="Overpass"/>
                <a:sym typeface="Overpass"/>
              </a:rPr>
              <a:t>The Kubernetes platform </a:t>
            </a:r>
            <a:br>
              <a:rPr b="1" lang="en" sz="3600">
                <a:solidFill>
                  <a:srgbClr val="FFFFFF"/>
                </a:solidFill>
                <a:latin typeface="Overpass"/>
                <a:ea typeface="Overpass"/>
                <a:cs typeface="Overpass"/>
                <a:sym typeface="Overpass"/>
              </a:rPr>
            </a:br>
            <a:r>
              <a:rPr b="1" lang="en" sz="3600">
                <a:solidFill>
                  <a:srgbClr val="FFFFFF"/>
                </a:solidFill>
                <a:latin typeface="Overpass"/>
                <a:ea typeface="Overpass"/>
                <a:cs typeface="Overpass"/>
                <a:sym typeface="Overpass"/>
              </a:rPr>
              <a:t>for your business</a:t>
            </a:r>
            <a:endParaRPr b="1" sz="3600">
              <a:solidFill>
                <a:srgbClr val="FFFFFF"/>
              </a:solidFill>
              <a:latin typeface="Overpass"/>
              <a:ea typeface="Overpass"/>
              <a:cs typeface="Overpass"/>
              <a:sym typeface="Overpass"/>
            </a:endParaRPr>
          </a:p>
          <a:p>
            <a:pPr indent="0" lvl="0" marL="0" rtl="0" algn="l">
              <a:spcBef>
                <a:spcPts val="0"/>
              </a:spcBef>
              <a:spcAft>
                <a:spcPts val="0"/>
              </a:spcAft>
              <a:buNone/>
            </a:pPr>
            <a:r>
              <a:t/>
            </a:r>
            <a:endParaRPr b="1" sz="2400">
              <a:solidFill>
                <a:schemeClr val="lt1"/>
              </a:solidFill>
              <a:latin typeface="Overpass"/>
              <a:ea typeface="Overpass"/>
              <a:cs typeface="Overpass"/>
              <a:sym typeface="Overpass"/>
            </a:endParaRPr>
          </a:p>
          <a:p>
            <a:pPr indent="0" lvl="0" marL="0" rtl="0" algn="ctr">
              <a:lnSpc>
                <a:spcPct val="115000"/>
              </a:lnSpc>
              <a:spcBef>
                <a:spcPts val="0"/>
              </a:spcBef>
              <a:spcAft>
                <a:spcPts val="0"/>
              </a:spcAft>
              <a:buNone/>
            </a:pPr>
            <a:r>
              <a:rPr lang="en" sz="1800">
                <a:solidFill>
                  <a:schemeClr val="lt1"/>
                </a:solidFill>
                <a:latin typeface="Overpass"/>
                <a:ea typeface="Overpass"/>
                <a:cs typeface="Overpass"/>
                <a:sym typeface="Overpass"/>
              </a:rPr>
              <a:t>“The moment we have an idea, we can start building the product.”</a:t>
            </a:r>
            <a:endParaRPr sz="1800">
              <a:solidFill>
                <a:schemeClr val="lt1"/>
              </a:solidFill>
              <a:latin typeface="Overpass"/>
              <a:ea typeface="Overpass"/>
              <a:cs typeface="Overpass"/>
              <a:sym typeface="Overpass"/>
            </a:endParaRPr>
          </a:p>
          <a:p>
            <a:pPr indent="0" lvl="0" marL="0" rtl="0" algn="ctr">
              <a:lnSpc>
                <a:spcPct val="115000"/>
              </a:lnSpc>
              <a:spcBef>
                <a:spcPts val="0"/>
              </a:spcBef>
              <a:spcAft>
                <a:spcPts val="0"/>
              </a:spcAft>
              <a:buNone/>
            </a:pPr>
            <a:r>
              <a:rPr b="1" lang="en" sz="1300">
                <a:solidFill>
                  <a:schemeClr val="lt1"/>
                </a:solidFill>
                <a:latin typeface="Overpass"/>
                <a:ea typeface="Overpass"/>
                <a:cs typeface="Overpass"/>
                <a:sym typeface="Overpass"/>
              </a:rPr>
              <a:t> </a:t>
            </a:r>
            <a:r>
              <a:rPr lang="en" sz="1300">
                <a:solidFill>
                  <a:schemeClr val="lt1"/>
                </a:solidFill>
                <a:latin typeface="Overpass"/>
                <a:ea typeface="Overpass"/>
                <a:cs typeface="Overpass"/>
                <a:sym typeface="Overpass"/>
              </a:rPr>
              <a:t>Tobias Mohr, Head of Technology and Infrastructure, Lufthansa Technik</a:t>
            </a:r>
            <a:endParaRPr sz="1300">
              <a:solidFill>
                <a:schemeClr val="lt1"/>
              </a:solidFill>
              <a:latin typeface="Overpass"/>
              <a:ea typeface="Overpass"/>
              <a:cs typeface="Overpass"/>
              <a:sym typeface="Overpass"/>
            </a:endParaRPr>
          </a:p>
          <a:p>
            <a:pPr indent="0" lvl="0" marL="0" rtl="0" algn="ctr">
              <a:spcBef>
                <a:spcPts val="0"/>
              </a:spcBef>
              <a:spcAft>
                <a:spcPts val="0"/>
              </a:spcAft>
              <a:buNone/>
            </a:pPr>
            <a:r>
              <a:rPr lang="en" sz="1300">
                <a:solidFill>
                  <a:schemeClr val="lt1"/>
                </a:solidFill>
                <a:latin typeface="Overpass"/>
                <a:ea typeface="Overpass"/>
                <a:cs typeface="Overpass"/>
                <a:sym typeface="Overpass"/>
              </a:rPr>
              <a:t> </a:t>
            </a:r>
            <a:endParaRPr b="1" sz="1300">
              <a:solidFill>
                <a:srgbClr val="FFFFFF"/>
              </a:solidFill>
              <a:latin typeface="Overpass"/>
              <a:ea typeface="Overpass"/>
              <a:cs typeface="Overpass"/>
              <a:sym typeface="Overpass"/>
            </a:endParaRPr>
          </a:p>
        </p:txBody>
      </p:sp>
      <p:sp>
        <p:nvSpPr>
          <p:cNvPr id="1351" name="Google Shape;1351;p138"/>
          <p:cNvSpPr txBox="1"/>
          <p:nvPr/>
        </p:nvSpPr>
        <p:spPr>
          <a:xfrm>
            <a:off x="127575" y="4672325"/>
            <a:ext cx="5951400" cy="2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Overpass"/>
                <a:ea typeface="Overpass"/>
                <a:cs typeface="Overpass"/>
                <a:sym typeface="Overpass"/>
              </a:rPr>
              <a:t>Source: Red Hat success story page, </a:t>
            </a:r>
            <a:r>
              <a:rPr lang="en" sz="700" u="sng">
                <a:solidFill>
                  <a:srgbClr val="FFFFFF"/>
                </a:solidFill>
                <a:latin typeface="Overpass"/>
                <a:ea typeface="Overpass"/>
                <a:cs typeface="Overpass"/>
                <a:sym typeface="Overpass"/>
                <a:hlinkClick r:id="rId5"/>
              </a:rPr>
              <a:t>Lufthansa Technik builds a digital foundation with Red Hat</a:t>
            </a:r>
            <a:r>
              <a:rPr lang="en" sz="700">
                <a:solidFill>
                  <a:srgbClr val="FFFFFF"/>
                </a:solidFill>
                <a:latin typeface="Overpass"/>
                <a:ea typeface="Overpass"/>
                <a:cs typeface="Overpass"/>
                <a:sym typeface="Overpass"/>
              </a:rPr>
              <a:t>, May 2018.</a:t>
            </a:r>
            <a:endParaRPr sz="700">
              <a:solidFill>
                <a:srgbClr val="FFFFFF"/>
              </a:solidFill>
              <a:latin typeface="Overpass"/>
              <a:ea typeface="Overpass"/>
              <a:cs typeface="Overpass"/>
              <a:sym typeface="Overpas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5" name="Shape 1355"/>
        <p:cNvGrpSpPr/>
        <p:nvPr/>
      </p:nvGrpSpPr>
      <p:grpSpPr>
        <a:xfrm>
          <a:off x="0" y="0"/>
          <a:ext cx="0" cy="0"/>
          <a:chOff x="0" y="0"/>
          <a:chExt cx="0" cy="0"/>
        </a:xfrm>
      </p:grpSpPr>
      <p:sp>
        <p:nvSpPr>
          <p:cNvPr id="1356" name="Google Shape;1356;p139"/>
          <p:cNvSpPr/>
          <p:nvPr/>
        </p:nvSpPr>
        <p:spPr>
          <a:xfrm>
            <a:off x="6606271" y="2826751"/>
            <a:ext cx="1905600" cy="1209600"/>
          </a:xfrm>
          <a:prstGeom prst="rect">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39"/>
          <p:cNvSpPr/>
          <p:nvPr/>
        </p:nvSpPr>
        <p:spPr>
          <a:xfrm>
            <a:off x="4618764" y="2826751"/>
            <a:ext cx="1905600" cy="1209600"/>
          </a:xfrm>
          <a:prstGeom prst="rect">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39"/>
          <p:cNvSpPr/>
          <p:nvPr/>
        </p:nvSpPr>
        <p:spPr>
          <a:xfrm>
            <a:off x="2631257" y="2826751"/>
            <a:ext cx="1905600" cy="1209600"/>
          </a:xfrm>
          <a:prstGeom prst="rect">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39"/>
          <p:cNvSpPr/>
          <p:nvPr/>
        </p:nvSpPr>
        <p:spPr>
          <a:xfrm>
            <a:off x="643750" y="2826751"/>
            <a:ext cx="1905600" cy="1209600"/>
          </a:xfrm>
          <a:prstGeom prst="rect">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39"/>
          <p:cNvSpPr txBox="1"/>
          <p:nvPr>
            <p:ph type="title"/>
          </p:nvPr>
        </p:nvSpPr>
        <p:spPr>
          <a:xfrm>
            <a:off x="1314450" y="4047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900"/>
              <a:t>Red Hat Openshift business value</a:t>
            </a:r>
            <a:endParaRPr sz="2900"/>
          </a:p>
        </p:txBody>
      </p:sp>
      <p:grpSp>
        <p:nvGrpSpPr>
          <p:cNvPr id="1361" name="Google Shape;1361;p139"/>
          <p:cNvGrpSpPr/>
          <p:nvPr/>
        </p:nvGrpSpPr>
        <p:grpSpPr>
          <a:xfrm>
            <a:off x="5242675" y="1274650"/>
            <a:ext cx="2065200" cy="1065212"/>
            <a:chOff x="5242675" y="1274650"/>
            <a:chExt cx="2065200" cy="1065212"/>
          </a:xfrm>
        </p:grpSpPr>
        <p:sp>
          <p:nvSpPr>
            <p:cNvPr id="1362" name="Google Shape;1362;p139"/>
            <p:cNvSpPr txBox="1"/>
            <p:nvPr/>
          </p:nvSpPr>
          <p:spPr>
            <a:xfrm>
              <a:off x="5242675" y="1274650"/>
              <a:ext cx="20652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400">
                  <a:solidFill>
                    <a:srgbClr val="CC0000"/>
                  </a:solidFill>
                  <a:latin typeface="Overpass"/>
                  <a:ea typeface="Overpass"/>
                  <a:cs typeface="Overpass"/>
                  <a:sym typeface="Overpass"/>
                </a:rPr>
                <a:t>531%</a:t>
              </a:r>
              <a:endParaRPr b="1" sz="4400">
                <a:solidFill>
                  <a:srgbClr val="CC0000"/>
                </a:solidFill>
                <a:latin typeface="Overpass"/>
                <a:ea typeface="Overpass"/>
                <a:cs typeface="Overpass"/>
                <a:sym typeface="Overpass"/>
              </a:endParaRPr>
            </a:p>
          </p:txBody>
        </p:sp>
        <p:sp>
          <p:nvSpPr>
            <p:cNvPr id="1363" name="Google Shape;1363;p139"/>
            <p:cNvSpPr txBox="1"/>
            <p:nvPr/>
          </p:nvSpPr>
          <p:spPr>
            <a:xfrm>
              <a:off x="5344338" y="1906962"/>
              <a:ext cx="19260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CC0000"/>
                  </a:solidFill>
                  <a:latin typeface="Overpass"/>
                  <a:ea typeface="Overpass"/>
                  <a:cs typeface="Overpass"/>
                  <a:sym typeface="Overpass"/>
                </a:rPr>
                <a:t>5-year ROI</a:t>
              </a:r>
              <a:endParaRPr b="1" sz="2000">
                <a:solidFill>
                  <a:srgbClr val="CC0000"/>
                </a:solidFill>
                <a:latin typeface="Overpass"/>
                <a:ea typeface="Overpass"/>
                <a:cs typeface="Overpass"/>
                <a:sym typeface="Overpass"/>
              </a:endParaRPr>
            </a:p>
          </p:txBody>
        </p:sp>
      </p:grpSp>
      <p:sp>
        <p:nvSpPr>
          <p:cNvPr id="1364" name="Google Shape;1364;p139"/>
          <p:cNvSpPr txBox="1"/>
          <p:nvPr/>
        </p:nvSpPr>
        <p:spPr>
          <a:xfrm>
            <a:off x="6595975" y="2903900"/>
            <a:ext cx="19260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45818E"/>
                </a:solidFill>
                <a:latin typeface="Overpass"/>
                <a:ea typeface="Overpass"/>
                <a:cs typeface="Overpass"/>
                <a:sym typeface="Overpass"/>
              </a:rPr>
              <a:t>US$1.29M</a:t>
            </a:r>
            <a:endParaRPr b="1" sz="2000">
              <a:solidFill>
                <a:srgbClr val="45818E"/>
              </a:solidFill>
              <a:latin typeface="Overpass"/>
              <a:ea typeface="Overpass"/>
              <a:cs typeface="Overpass"/>
              <a:sym typeface="Overpass"/>
            </a:endParaRPr>
          </a:p>
        </p:txBody>
      </p:sp>
      <p:sp>
        <p:nvSpPr>
          <p:cNvPr id="1365" name="Google Shape;1365;p139"/>
          <p:cNvSpPr txBox="1"/>
          <p:nvPr/>
        </p:nvSpPr>
        <p:spPr>
          <a:xfrm>
            <a:off x="6595975" y="3273850"/>
            <a:ext cx="1926000" cy="6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5818E"/>
                </a:solidFill>
                <a:latin typeface="Overpass"/>
                <a:ea typeface="Overpass"/>
                <a:cs typeface="Overpass"/>
                <a:sym typeface="Overpass"/>
              </a:rPr>
              <a:t>Average annual</a:t>
            </a:r>
            <a:br>
              <a:rPr lang="en" sz="1200">
                <a:solidFill>
                  <a:srgbClr val="45818E"/>
                </a:solidFill>
                <a:latin typeface="Overpass"/>
                <a:ea typeface="Overpass"/>
                <a:cs typeface="Overpass"/>
                <a:sym typeface="Overpass"/>
              </a:rPr>
            </a:br>
            <a:r>
              <a:rPr lang="en" sz="1200">
                <a:solidFill>
                  <a:srgbClr val="45818E"/>
                </a:solidFill>
                <a:latin typeface="Overpass"/>
                <a:ea typeface="Overpass"/>
                <a:cs typeface="Overpass"/>
                <a:sym typeface="Overpass"/>
              </a:rPr>
              <a:t>benefits per </a:t>
            </a:r>
            <a:br>
              <a:rPr lang="en" sz="1200">
                <a:solidFill>
                  <a:srgbClr val="45818E"/>
                </a:solidFill>
                <a:latin typeface="Overpass"/>
                <a:ea typeface="Overpass"/>
                <a:cs typeface="Overpass"/>
                <a:sym typeface="Overpass"/>
              </a:rPr>
            </a:br>
            <a:r>
              <a:rPr lang="en" sz="1200">
                <a:solidFill>
                  <a:srgbClr val="45818E"/>
                </a:solidFill>
                <a:latin typeface="Overpass"/>
                <a:ea typeface="Overpass"/>
                <a:cs typeface="Overpass"/>
                <a:sym typeface="Overpass"/>
              </a:rPr>
              <a:t>100 developers</a:t>
            </a:r>
            <a:endParaRPr sz="1200">
              <a:solidFill>
                <a:srgbClr val="45818E"/>
              </a:solidFill>
              <a:latin typeface="Overpass"/>
              <a:ea typeface="Overpass"/>
              <a:cs typeface="Overpass"/>
              <a:sym typeface="Overpass"/>
            </a:endParaRPr>
          </a:p>
        </p:txBody>
      </p:sp>
      <p:sp>
        <p:nvSpPr>
          <p:cNvPr id="1366" name="Google Shape;1366;p139"/>
          <p:cNvSpPr txBox="1"/>
          <p:nvPr/>
        </p:nvSpPr>
        <p:spPr>
          <a:xfrm>
            <a:off x="4620051" y="2903900"/>
            <a:ext cx="18909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45818E"/>
                </a:solidFill>
                <a:latin typeface="Overpass"/>
                <a:ea typeface="Overpass"/>
                <a:cs typeface="Overpass"/>
                <a:sym typeface="Overpass"/>
              </a:rPr>
              <a:t>8 MONTHS</a:t>
            </a:r>
            <a:endParaRPr b="1" sz="2000">
              <a:solidFill>
                <a:srgbClr val="45818E"/>
              </a:solidFill>
              <a:latin typeface="Overpass"/>
              <a:ea typeface="Overpass"/>
              <a:cs typeface="Overpass"/>
              <a:sym typeface="Overpass"/>
            </a:endParaRPr>
          </a:p>
        </p:txBody>
      </p:sp>
      <p:sp>
        <p:nvSpPr>
          <p:cNvPr id="1367" name="Google Shape;1367;p139"/>
          <p:cNvSpPr txBox="1"/>
          <p:nvPr/>
        </p:nvSpPr>
        <p:spPr>
          <a:xfrm>
            <a:off x="4620050" y="3273850"/>
            <a:ext cx="1890900" cy="5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5818E"/>
                </a:solidFill>
                <a:latin typeface="Overpass"/>
                <a:ea typeface="Overpass"/>
                <a:cs typeface="Overpass"/>
                <a:sym typeface="Overpass"/>
              </a:rPr>
              <a:t>Payback</a:t>
            </a:r>
            <a:br>
              <a:rPr lang="en" sz="1200">
                <a:solidFill>
                  <a:srgbClr val="45818E"/>
                </a:solidFill>
                <a:latin typeface="Overpass"/>
                <a:ea typeface="Overpass"/>
                <a:cs typeface="Overpass"/>
                <a:sym typeface="Overpass"/>
              </a:rPr>
            </a:br>
            <a:r>
              <a:rPr lang="en" sz="1200">
                <a:solidFill>
                  <a:srgbClr val="45818E"/>
                </a:solidFill>
                <a:latin typeface="Overpass"/>
                <a:ea typeface="Overpass"/>
                <a:cs typeface="Overpass"/>
                <a:sym typeface="Overpass"/>
              </a:rPr>
              <a:t>period</a:t>
            </a:r>
            <a:endParaRPr sz="1200">
              <a:solidFill>
                <a:srgbClr val="45818E"/>
              </a:solidFill>
              <a:latin typeface="Overpass"/>
              <a:ea typeface="Overpass"/>
              <a:cs typeface="Overpass"/>
              <a:sym typeface="Overpass"/>
            </a:endParaRPr>
          </a:p>
        </p:txBody>
      </p:sp>
      <p:sp>
        <p:nvSpPr>
          <p:cNvPr id="1368" name="Google Shape;1368;p139"/>
          <p:cNvSpPr txBox="1"/>
          <p:nvPr/>
        </p:nvSpPr>
        <p:spPr>
          <a:xfrm>
            <a:off x="1279575" y="4326025"/>
            <a:ext cx="6357300" cy="43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434343"/>
                </a:solidFill>
                <a:latin typeface="Overpass"/>
                <a:ea typeface="Overpass"/>
                <a:cs typeface="Overpass"/>
                <a:sym typeface="Overpass"/>
              </a:rPr>
              <a:t>The Business Value of Red Hat OpenShift, IDC #US41845816, October 2017, </a:t>
            </a:r>
            <a:br>
              <a:rPr lang="en" sz="800">
                <a:solidFill>
                  <a:srgbClr val="434343"/>
                </a:solidFill>
                <a:latin typeface="Overpass"/>
                <a:ea typeface="Overpass"/>
                <a:cs typeface="Overpass"/>
                <a:sym typeface="Overpass"/>
              </a:rPr>
            </a:br>
            <a:r>
              <a:rPr lang="en" sz="800" u="sng">
                <a:solidFill>
                  <a:schemeClr val="hlink"/>
                </a:solidFill>
                <a:latin typeface="Overpass"/>
                <a:ea typeface="Overpass"/>
                <a:cs typeface="Overpass"/>
                <a:sym typeface="Overpass"/>
                <a:hlinkClick r:id="rId3"/>
              </a:rPr>
              <a:t>https://www.redhat.com/en/resources/The-Business-Value-of-Red-Hat-OpenShift</a:t>
            </a:r>
            <a:r>
              <a:rPr lang="en" sz="800">
                <a:solidFill>
                  <a:srgbClr val="434343"/>
                </a:solidFill>
                <a:latin typeface="Overpass"/>
                <a:ea typeface="Overpass"/>
                <a:cs typeface="Overpass"/>
                <a:sym typeface="Overpass"/>
              </a:rPr>
              <a:t>.</a:t>
            </a:r>
            <a:endParaRPr sz="800">
              <a:solidFill>
                <a:srgbClr val="434343"/>
              </a:solidFill>
              <a:latin typeface="Overpass"/>
              <a:ea typeface="Overpass"/>
              <a:cs typeface="Overpass"/>
              <a:sym typeface="Overpass"/>
            </a:endParaRPr>
          </a:p>
          <a:p>
            <a:pPr indent="0" lvl="0" marL="0" rtl="0" algn="ctr">
              <a:spcBef>
                <a:spcPts val="0"/>
              </a:spcBef>
              <a:spcAft>
                <a:spcPts val="0"/>
              </a:spcAft>
              <a:buNone/>
            </a:pPr>
            <a:r>
              <a:t/>
            </a:r>
            <a:endParaRPr sz="900">
              <a:solidFill>
                <a:srgbClr val="434343"/>
              </a:solidFill>
              <a:latin typeface="Overpass"/>
              <a:ea typeface="Overpass"/>
              <a:cs typeface="Overpass"/>
              <a:sym typeface="Overpass"/>
            </a:endParaRPr>
          </a:p>
        </p:txBody>
      </p:sp>
      <p:sp>
        <p:nvSpPr>
          <p:cNvPr id="1369" name="Google Shape;1369;p139"/>
          <p:cNvSpPr txBox="1"/>
          <p:nvPr/>
        </p:nvSpPr>
        <p:spPr>
          <a:xfrm>
            <a:off x="787462" y="2903900"/>
            <a:ext cx="15843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45818E"/>
                </a:solidFill>
                <a:latin typeface="Overpass"/>
                <a:ea typeface="Overpass"/>
                <a:cs typeface="Overpass"/>
                <a:sym typeface="Overpass"/>
              </a:rPr>
              <a:t>66%</a:t>
            </a:r>
            <a:endParaRPr b="1" sz="2000">
              <a:solidFill>
                <a:srgbClr val="45818E"/>
              </a:solidFill>
              <a:latin typeface="Overpass"/>
              <a:ea typeface="Overpass"/>
              <a:cs typeface="Overpass"/>
              <a:sym typeface="Overpass"/>
            </a:endParaRPr>
          </a:p>
        </p:txBody>
      </p:sp>
      <p:sp>
        <p:nvSpPr>
          <p:cNvPr id="1370" name="Google Shape;1370;p139"/>
          <p:cNvSpPr txBox="1"/>
          <p:nvPr/>
        </p:nvSpPr>
        <p:spPr>
          <a:xfrm>
            <a:off x="2797999" y="2903900"/>
            <a:ext cx="15843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45818E"/>
                </a:solidFill>
                <a:latin typeface="Overpass"/>
                <a:ea typeface="Overpass"/>
                <a:cs typeface="Overpass"/>
                <a:sym typeface="Overpass"/>
              </a:rPr>
              <a:t>36%</a:t>
            </a:r>
            <a:endParaRPr b="1" sz="2000">
              <a:solidFill>
                <a:srgbClr val="45818E"/>
              </a:solidFill>
              <a:latin typeface="Overpass"/>
              <a:ea typeface="Overpass"/>
              <a:cs typeface="Overpass"/>
              <a:sym typeface="Overpass"/>
            </a:endParaRPr>
          </a:p>
        </p:txBody>
      </p:sp>
      <p:sp>
        <p:nvSpPr>
          <p:cNvPr id="1371" name="Google Shape;1371;p139"/>
          <p:cNvSpPr txBox="1"/>
          <p:nvPr/>
        </p:nvSpPr>
        <p:spPr>
          <a:xfrm>
            <a:off x="2798000" y="3273850"/>
            <a:ext cx="1584300" cy="5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5818E"/>
                </a:solidFill>
                <a:latin typeface="Overpass"/>
                <a:ea typeface="Overpass"/>
                <a:cs typeface="Overpass"/>
                <a:sym typeface="Overpass"/>
              </a:rPr>
              <a:t>More applications</a:t>
            </a:r>
            <a:br>
              <a:rPr lang="en" sz="1200">
                <a:solidFill>
                  <a:srgbClr val="45818E"/>
                </a:solidFill>
                <a:latin typeface="Overpass"/>
                <a:ea typeface="Overpass"/>
                <a:cs typeface="Overpass"/>
                <a:sym typeface="Overpass"/>
              </a:rPr>
            </a:br>
            <a:r>
              <a:rPr lang="en" sz="1200">
                <a:solidFill>
                  <a:srgbClr val="45818E"/>
                </a:solidFill>
                <a:latin typeface="Overpass"/>
                <a:ea typeface="Overpass"/>
                <a:cs typeface="Overpass"/>
                <a:sym typeface="Overpass"/>
              </a:rPr>
              <a:t>per year</a:t>
            </a:r>
            <a:endParaRPr sz="1200">
              <a:solidFill>
                <a:srgbClr val="45818E"/>
              </a:solidFill>
              <a:latin typeface="Overpass"/>
              <a:ea typeface="Overpass"/>
              <a:cs typeface="Overpass"/>
              <a:sym typeface="Overpass"/>
            </a:endParaRPr>
          </a:p>
        </p:txBody>
      </p:sp>
      <p:sp>
        <p:nvSpPr>
          <p:cNvPr id="1372" name="Google Shape;1372;p139"/>
          <p:cNvSpPr txBox="1"/>
          <p:nvPr/>
        </p:nvSpPr>
        <p:spPr>
          <a:xfrm>
            <a:off x="787450" y="3273850"/>
            <a:ext cx="15843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5818E"/>
                </a:solidFill>
                <a:latin typeface="Overpass"/>
                <a:ea typeface="Overpass"/>
                <a:cs typeface="Overpass"/>
                <a:sym typeface="Overpass"/>
              </a:rPr>
              <a:t>Faster development life cycle</a:t>
            </a:r>
            <a:endParaRPr sz="1200">
              <a:solidFill>
                <a:srgbClr val="45818E"/>
              </a:solidFill>
              <a:latin typeface="Overpass"/>
              <a:ea typeface="Overpass"/>
              <a:cs typeface="Overpass"/>
              <a:sym typeface="Overpass"/>
            </a:endParaRPr>
          </a:p>
        </p:txBody>
      </p:sp>
      <p:pic>
        <p:nvPicPr>
          <p:cNvPr id="1373" name="Google Shape;1373;p139"/>
          <p:cNvPicPr preferRelativeResize="0"/>
          <p:nvPr/>
        </p:nvPicPr>
        <p:blipFill>
          <a:blip r:embed="rId4">
            <a:alphaModFix/>
          </a:blip>
          <a:stretch>
            <a:fillRect/>
          </a:stretch>
        </p:blipFill>
        <p:spPr>
          <a:xfrm>
            <a:off x="1712560" y="1371037"/>
            <a:ext cx="2824290" cy="101363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7" name="Shape 1377"/>
        <p:cNvGrpSpPr/>
        <p:nvPr/>
      </p:nvGrpSpPr>
      <p:grpSpPr>
        <a:xfrm>
          <a:off x="0" y="0"/>
          <a:ext cx="0" cy="0"/>
          <a:chOff x="0" y="0"/>
          <a:chExt cx="0" cy="0"/>
        </a:xfrm>
      </p:grpSpPr>
      <p:pic>
        <p:nvPicPr>
          <p:cNvPr id="1378" name="Google Shape;1378;p140"/>
          <p:cNvPicPr preferRelativeResize="0"/>
          <p:nvPr/>
        </p:nvPicPr>
        <p:blipFill rotWithShape="1">
          <a:blip r:embed="rId3">
            <a:alphaModFix/>
          </a:blip>
          <a:srcRect b="0" l="0" r="0" t="0"/>
          <a:stretch/>
        </p:blipFill>
        <p:spPr>
          <a:xfrm>
            <a:off x="916354" y="566959"/>
            <a:ext cx="1949366" cy="760206"/>
          </a:xfrm>
          <a:prstGeom prst="rect">
            <a:avLst/>
          </a:prstGeom>
          <a:noFill/>
          <a:ln>
            <a:noFill/>
          </a:ln>
        </p:spPr>
      </p:pic>
      <p:pic>
        <p:nvPicPr>
          <p:cNvPr id="1379" name="Google Shape;1379;p140"/>
          <p:cNvPicPr preferRelativeResize="0"/>
          <p:nvPr/>
        </p:nvPicPr>
        <p:blipFill>
          <a:blip r:embed="rId4">
            <a:alphaModFix/>
          </a:blip>
          <a:stretch>
            <a:fillRect/>
          </a:stretch>
        </p:blipFill>
        <p:spPr>
          <a:xfrm>
            <a:off x="6281262" y="563084"/>
            <a:ext cx="2058950" cy="764081"/>
          </a:xfrm>
          <a:prstGeom prst="rect">
            <a:avLst/>
          </a:prstGeom>
          <a:noFill/>
          <a:ln>
            <a:noFill/>
          </a:ln>
        </p:spPr>
      </p:pic>
      <p:sp>
        <p:nvSpPr>
          <p:cNvPr id="1380" name="Google Shape;1380;p140"/>
          <p:cNvSpPr txBox="1"/>
          <p:nvPr/>
        </p:nvSpPr>
        <p:spPr>
          <a:xfrm>
            <a:off x="6111600" y="1754063"/>
            <a:ext cx="2398200" cy="218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dk1"/>
                </a:solidFill>
                <a:latin typeface="Overpass"/>
                <a:ea typeface="Overpass"/>
                <a:cs typeface="Overpass"/>
                <a:sym typeface="Overpass"/>
              </a:rPr>
              <a:t>50% </a:t>
            </a:r>
            <a:endParaRPr sz="1100">
              <a:solidFill>
                <a:schemeClr val="dk1"/>
              </a:solidFill>
              <a:latin typeface="Overpass"/>
              <a:ea typeface="Overpass"/>
              <a:cs typeface="Overpass"/>
              <a:sym typeface="Overpass"/>
            </a:endParaRPr>
          </a:p>
          <a:p>
            <a:pPr indent="0" lvl="0" marL="0" rtl="0" algn="ctr">
              <a:lnSpc>
                <a:spcPct val="115000"/>
              </a:lnSpc>
              <a:spcBef>
                <a:spcPts val="0"/>
              </a:spcBef>
              <a:spcAft>
                <a:spcPts val="0"/>
              </a:spcAft>
              <a:buNone/>
            </a:pPr>
            <a:r>
              <a:t/>
            </a:r>
            <a:endParaRPr sz="1200">
              <a:solidFill>
                <a:schemeClr val="dk1"/>
              </a:solidFill>
              <a:latin typeface="Overpass"/>
              <a:ea typeface="Overpass"/>
              <a:cs typeface="Overpass"/>
              <a:sym typeface="Overpass"/>
            </a:endParaRPr>
          </a:p>
          <a:p>
            <a:pPr indent="0" lvl="0" marL="0" rtl="0" algn="ctr">
              <a:lnSpc>
                <a:spcPct val="115000"/>
              </a:lnSpc>
              <a:spcBef>
                <a:spcPts val="0"/>
              </a:spcBef>
              <a:spcAft>
                <a:spcPts val="0"/>
              </a:spcAft>
              <a:buNone/>
            </a:pPr>
            <a:r>
              <a:rPr lang="en" sz="1400">
                <a:solidFill>
                  <a:schemeClr val="dk1"/>
                </a:solidFill>
                <a:latin typeface="Overpass"/>
                <a:ea typeface="Overpass"/>
                <a:cs typeface="Overpass"/>
                <a:sym typeface="Overpass"/>
              </a:rPr>
              <a:t>Reduction in development time for new services and APIs. Launched a new cloud platform in </a:t>
            </a:r>
            <a:r>
              <a:rPr b="1" lang="en" sz="1400">
                <a:solidFill>
                  <a:schemeClr val="dk1"/>
                </a:solidFill>
                <a:latin typeface="Overpass"/>
                <a:ea typeface="Overpass"/>
                <a:cs typeface="Overpass"/>
                <a:sym typeface="Overpass"/>
              </a:rPr>
              <a:t>10 days</a:t>
            </a:r>
            <a:r>
              <a:rPr lang="en" sz="1400">
                <a:solidFill>
                  <a:schemeClr val="dk1"/>
                </a:solidFill>
                <a:latin typeface="Overpass"/>
                <a:ea typeface="Overpass"/>
                <a:cs typeface="Overpass"/>
                <a:sym typeface="Overpass"/>
              </a:rPr>
              <a:t> </a:t>
            </a:r>
            <a:endParaRPr b="1" sz="1400">
              <a:solidFill>
                <a:schemeClr val="dk1"/>
              </a:solidFill>
              <a:latin typeface="Overpass"/>
              <a:ea typeface="Overpass"/>
              <a:cs typeface="Overpass"/>
              <a:sym typeface="Overpass"/>
            </a:endParaRPr>
          </a:p>
        </p:txBody>
      </p:sp>
      <p:sp>
        <p:nvSpPr>
          <p:cNvPr id="1381" name="Google Shape;1381;p140"/>
          <p:cNvSpPr txBox="1"/>
          <p:nvPr/>
        </p:nvSpPr>
        <p:spPr>
          <a:xfrm>
            <a:off x="727450" y="1754063"/>
            <a:ext cx="2327100" cy="218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800"/>
              <a:buFont typeface="Arial"/>
              <a:buNone/>
            </a:pPr>
            <a:r>
              <a:rPr b="1" lang="en" sz="2400">
                <a:solidFill>
                  <a:schemeClr val="dk1"/>
                </a:solidFill>
                <a:latin typeface="Overpass"/>
                <a:ea typeface="Overpass"/>
                <a:cs typeface="Overpass"/>
                <a:sym typeface="Overpass"/>
              </a:rPr>
              <a:t>10x</a:t>
            </a:r>
            <a:endParaRPr b="1" sz="2400">
              <a:solidFill>
                <a:schemeClr val="dk1"/>
              </a:solidFill>
              <a:latin typeface="Overpass"/>
              <a:ea typeface="Overpass"/>
              <a:cs typeface="Overpass"/>
              <a:sym typeface="Overpass"/>
            </a:endParaRPr>
          </a:p>
          <a:p>
            <a:pPr indent="0" lvl="0" marL="0" rtl="0" algn="ctr">
              <a:lnSpc>
                <a:spcPct val="115000"/>
              </a:lnSpc>
              <a:spcBef>
                <a:spcPts val="0"/>
              </a:spcBef>
              <a:spcAft>
                <a:spcPts val="0"/>
              </a:spcAft>
              <a:buNone/>
            </a:pPr>
            <a:r>
              <a:t/>
            </a:r>
            <a:endParaRPr sz="1200">
              <a:solidFill>
                <a:schemeClr val="dk1"/>
              </a:solidFill>
              <a:latin typeface="Overpass"/>
              <a:ea typeface="Overpass"/>
              <a:cs typeface="Overpass"/>
              <a:sym typeface="Overpass"/>
            </a:endParaRPr>
          </a:p>
          <a:p>
            <a:pPr indent="0" lvl="0" marL="0" rtl="0" algn="ctr">
              <a:lnSpc>
                <a:spcPct val="115000"/>
              </a:lnSpc>
              <a:spcBef>
                <a:spcPts val="0"/>
              </a:spcBef>
              <a:spcAft>
                <a:spcPts val="0"/>
              </a:spcAft>
              <a:buNone/>
            </a:pPr>
            <a:r>
              <a:rPr lang="en" sz="1400">
                <a:solidFill>
                  <a:schemeClr val="dk1"/>
                </a:solidFill>
                <a:latin typeface="Overpass"/>
                <a:ea typeface="Overpass"/>
                <a:cs typeface="Overpass"/>
                <a:sym typeface="Overpass"/>
              </a:rPr>
              <a:t>Increased application development throughput from 20 to 200 changes a day</a:t>
            </a:r>
            <a:endParaRPr sz="1400">
              <a:solidFill>
                <a:schemeClr val="dk1"/>
              </a:solidFill>
              <a:latin typeface="Overpass"/>
              <a:ea typeface="Overpass"/>
              <a:cs typeface="Overpass"/>
              <a:sym typeface="Overpass"/>
            </a:endParaRPr>
          </a:p>
        </p:txBody>
      </p:sp>
      <p:pic>
        <p:nvPicPr>
          <p:cNvPr id="1382" name="Google Shape;1382;p140"/>
          <p:cNvPicPr preferRelativeResize="0"/>
          <p:nvPr/>
        </p:nvPicPr>
        <p:blipFill>
          <a:blip r:embed="rId5">
            <a:alphaModFix/>
          </a:blip>
          <a:stretch>
            <a:fillRect/>
          </a:stretch>
        </p:blipFill>
        <p:spPr>
          <a:xfrm>
            <a:off x="3884350" y="820691"/>
            <a:ext cx="1363075" cy="506475"/>
          </a:xfrm>
          <a:prstGeom prst="rect">
            <a:avLst/>
          </a:prstGeom>
          <a:noFill/>
          <a:ln>
            <a:noFill/>
          </a:ln>
        </p:spPr>
      </p:pic>
      <p:sp>
        <p:nvSpPr>
          <p:cNvPr id="1383" name="Google Shape;1383;p140"/>
          <p:cNvSpPr txBox="1"/>
          <p:nvPr/>
        </p:nvSpPr>
        <p:spPr>
          <a:xfrm>
            <a:off x="3402300" y="1754063"/>
            <a:ext cx="2327100" cy="135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300">
                <a:solidFill>
                  <a:schemeClr val="dk1"/>
                </a:solidFill>
                <a:latin typeface="Overpass"/>
                <a:ea typeface="Overpass"/>
                <a:cs typeface="Overpass"/>
                <a:sym typeface="Overpass"/>
              </a:rPr>
              <a:t>Months →  Days</a:t>
            </a:r>
            <a:endParaRPr b="1" sz="2300">
              <a:solidFill>
                <a:schemeClr val="dk1"/>
              </a:solidFill>
              <a:latin typeface="Overpass"/>
              <a:ea typeface="Overpass"/>
              <a:cs typeface="Overpass"/>
              <a:sym typeface="Overpass"/>
            </a:endParaRPr>
          </a:p>
          <a:p>
            <a:pPr indent="0" lvl="0" marL="0" rtl="0" algn="ctr">
              <a:lnSpc>
                <a:spcPct val="115000"/>
              </a:lnSpc>
              <a:spcBef>
                <a:spcPts val="0"/>
              </a:spcBef>
              <a:spcAft>
                <a:spcPts val="0"/>
              </a:spcAft>
              <a:buNone/>
            </a:pPr>
            <a:r>
              <a:t/>
            </a:r>
            <a:endParaRPr sz="1200">
              <a:solidFill>
                <a:schemeClr val="dk1"/>
              </a:solidFill>
              <a:latin typeface="Overpass"/>
              <a:ea typeface="Overpass"/>
              <a:cs typeface="Overpass"/>
              <a:sym typeface="Overpass"/>
            </a:endParaRPr>
          </a:p>
          <a:p>
            <a:pPr indent="0" lvl="0" marL="0" rtl="0" algn="ctr">
              <a:lnSpc>
                <a:spcPct val="115000"/>
              </a:lnSpc>
              <a:spcBef>
                <a:spcPts val="0"/>
              </a:spcBef>
              <a:spcAft>
                <a:spcPts val="0"/>
              </a:spcAft>
              <a:buNone/>
            </a:pPr>
            <a:r>
              <a:rPr lang="en" sz="1400">
                <a:solidFill>
                  <a:schemeClr val="dk1"/>
                </a:solidFill>
                <a:latin typeface="Overpass"/>
                <a:ea typeface="Overpass"/>
                <a:cs typeface="Overpass"/>
                <a:sym typeface="Overpass"/>
              </a:rPr>
              <a:t>Improved time to market </a:t>
            </a:r>
            <a:endParaRPr sz="1400">
              <a:solidFill>
                <a:schemeClr val="dk1"/>
              </a:solidFill>
              <a:latin typeface="Overpass"/>
              <a:ea typeface="Overpass"/>
              <a:cs typeface="Overpass"/>
              <a:sym typeface="Overpass"/>
            </a:endParaRPr>
          </a:p>
          <a:p>
            <a:pPr indent="0" lvl="0" marL="0" rtl="0" algn="ctr">
              <a:lnSpc>
                <a:spcPct val="115000"/>
              </a:lnSpc>
              <a:spcBef>
                <a:spcPts val="0"/>
              </a:spcBef>
              <a:spcAft>
                <a:spcPts val="0"/>
              </a:spcAft>
              <a:buNone/>
            </a:pPr>
            <a:r>
              <a:rPr lang="en" sz="1400">
                <a:solidFill>
                  <a:schemeClr val="dk1"/>
                </a:solidFill>
                <a:latin typeface="Overpass"/>
                <a:ea typeface="Overpass"/>
                <a:cs typeface="Overpass"/>
                <a:sym typeface="Overpass"/>
              </a:rPr>
              <a:t>by accelerating development time </a:t>
            </a:r>
            <a:endParaRPr sz="1400">
              <a:solidFill>
                <a:schemeClr val="dk1"/>
              </a:solidFill>
              <a:latin typeface="Overpass"/>
              <a:ea typeface="Overpass"/>
              <a:cs typeface="Overpass"/>
              <a:sym typeface="Overpass"/>
            </a:endParaRPr>
          </a:p>
        </p:txBody>
      </p:sp>
      <p:sp>
        <p:nvSpPr>
          <p:cNvPr id="1384" name="Google Shape;1384;p140"/>
          <p:cNvSpPr txBox="1"/>
          <p:nvPr/>
        </p:nvSpPr>
        <p:spPr>
          <a:xfrm>
            <a:off x="1030975" y="3771900"/>
            <a:ext cx="17202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chemeClr val="dk1"/>
                </a:solidFill>
                <a:latin typeface="Overpass"/>
                <a:ea typeface="Overpass"/>
                <a:cs typeface="Overpass"/>
                <a:sym typeface="Overpass"/>
              </a:rPr>
              <a:t>OpenShift on AWS &amp; private cloud</a:t>
            </a:r>
            <a:endParaRPr b="1" sz="1400">
              <a:solidFill>
                <a:schemeClr val="dk1"/>
              </a:solidFill>
              <a:latin typeface="Overpass"/>
              <a:ea typeface="Overpass"/>
              <a:cs typeface="Overpass"/>
              <a:sym typeface="Overpass"/>
            </a:endParaRPr>
          </a:p>
        </p:txBody>
      </p:sp>
      <p:sp>
        <p:nvSpPr>
          <p:cNvPr id="1385" name="Google Shape;1385;p140"/>
          <p:cNvSpPr txBox="1"/>
          <p:nvPr/>
        </p:nvSpPr>
        <p:spPr>
          <a:xfrm>
            <a:off x="3705825" y="3771900"/>
            <a:ext cx="17202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chemeClr val="dk1"/>
                </a:solidFill>
                <a:latin typeface="Overpass"/>
                <a:ea typeface="Overpass"/>
                <a:cs typeface="Overpass"/>
                <a:sym typeface="Overpass"/>
              </a:rPr>
              <a:t>OpenShift on AWS</a:t>
            </a:r>
            <a:endParaRPr b="1" sz="1400">
              <a:solidFill>
                <a:schemeClr val="dk1"/>
              </a:solidFill>
              <a:latin typeface="Overpass"/>
              <a:ea typeface="Overpass"/>
              <a:cs typeface="Overpass"/>
              <a:sym typeface="Overpass"/>
            </a:endParaRPr>
          </a:p>
        </p:txBody>
      </p:sp>
      <p:sp>
        <p:nvSpPr>
          <p:cNvPr id="1386" name="Google Shape;1386;p140"/>
          <p:cNvSpPr txBox="1"/>
          <p:nvPr/>
        </p:nvSpPr>
        <p:spPr>
          <a:xfrm>
            <a:off x="6147150" y="3771900"/>
            <a:ext cx="24834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chemeClr val="dk1"/>
                </a:solidFill>
                <a:latin typeface="Overpass"/>
                <a:ea typeface="Overpass"/>
                <a:cs typeface="Overpass"/>
                <a:sym typeface="Overpass"/>
              </a:rPr>
              <a:t>OpenShift on AWS, Azure, &amp; </a:t>
            </a:r>
            <a:br>
              <a:rPr b="1" lang="en" sz="1400">
                <a:solidFill>
                  <a:schemeClr val="dk1"/>
                </a:solidFill>
                <a:latin typeface="Overpass"/>
                <a:ea typeface="Overpass"/>
                <a:cs typeface="Overpass"/>
                <a:sym typeface="Overpass"/>
              </a:rPr>
            </a:br>
            <a:r>
              <a:rPr b="1" lang="en" sz="1400">
                <a:solidFill>
                  <a:schemeClr val="dk1"/>
                </a:solidFill>
                <a:latin typeface="Overpass"/>
                <a:ea typeface="Overpass"/>
                <a:cs typeface="Overpass"/>
                <a:sym typeface="Overpass"/>
              </a:rPr>
              <a:t>private cloud</a:t>
            </a:r>
            <a:endParaRPr b="1" sz="1400">
              <a:solidFill>
                <a:schemeClr val="dk1"/>
              </a:solidFill>
              <a:latin typeface="Overpass"/>
              <a:ea typeface="Overpass"/>
              <a:cs typeface="Overpass"/>
              <a:sym typeface="Overpass"/>
            </a:endParaRPr>
          </a:p>
        </p:txBody>
      </p:sp>
      <p:cxnSp>
        <p:nvCxnSpPr>
          <p:cNvPr id="1387" name="Google Shape;1387;p140"/>
          <p:cNvCxnSpPr/>
          <p:nvPr/>
        </p:nvCxnSpPr>
        <p:spPr>
          <a:xfrm>
            <a:off x="3203138" y="728925"/>
            <a:ext cx="0" cy="3603600"/>
          </a:xfrm>
          <a:prstGeom prst="straightConnector1">
            <a:avLst/>
          </a:prstGeom>
          <a:noFill/>
          <a:ln cap="flat" cmpd="sng" w="9525">
            <a:solidFill>
              <a:schemeClr val="dk2"/>
            </a:solidFill>
            <a:prstDash val="dot"/>
            <a:round/>
            <a:headEnd len="med" w="med" type="none"/>
            <a:tailEnd len="med" w="med" type="none"/>
          </a:ln>
        </p:spPr>
      </p:cxnSp>
      <p:cxnSp>
        <p:nvCxnSpPr>
          <p:cNvPr id="1388" name="Google Shape;1388;p140"/>
          <p:cNvCxnSpPr/>
          <p:nvPr/>
        </p:nvCxnSpPr>
        <p:spPr>
          <a:xfrm>
            <a:off x="5946338" y="728925"/>
            <a:ext cx="0" cy="3603600"/>
          </a:xfrm>
          <a:prstGeom prst="straightConnector1">
            <a:avLst/>
          </a:prstGeom>
          <a:noFill/>
          <a:ln cap="flat" cmpd="sng" w="9525">
            <a:solidFill>
              <a:schemeClr val="dk2"/>
            </a:solidFill>
            <a:prstDash val="dot"/>
            <a:round/>
            <a:headEnd len="med" w="med" type="none"/>
            <a:tailEnd len="med" w="med" type="none"/>
          </a:ln>
        </p:spPr>
      </p:cxnSp>
      <p:sp>
        <p:nvSpPr>
          <p:cNvPr id="1389" name="Google Shape;1389;p140"/>
          <p:cNvSpPr txBox="1"/>
          <p:nvPr/>
        </p:nvSpPr>
        <p:spPr>
          <a:xfrm>
            <a:off x="663788" y="4627163"/>
            <a:ext cx="6887100" cy="419700"/>
          </a:xfrm>
          <a:prstGeom prst="rect">
            <a:avLst/>
          </a:prstGeom>
          <a:noFill/>
          <a:ln>
            <a:noFill/>
          </a:ln>
        </p:spPr>
        <p:txBody>
          <a:bodyPr anchorCtr="0" anchor="b" bIns="0" lIns="0" spcFirstLastPara="1" rIns="0" wrap="square" tIns="0">
            <a:noAutofit/>
          </a:bodyPr>
          <a:lstStyle/>
          <a:p>
            <a:pPr indent="0" lvl="0" marL="0" rtl="0" algn="l">
              <a:lnSpc>
                <a:spcPct val="142000"/>
              </a:lnSpc>
              <a:spcBef>
                <a:spcPts val="0"/>
              </a:spcBef>
              <a:spcAft>
                <a:spcPts val="0"/>
              </a:spcAft>
              <a:buNone/>
            </a:pPr>
            <a:r>
              <a:rPr lang="en" sz="500">
                <a:solidFill>
                  <a:srgbClr val="4D4D4F"/>
                </a:solidFill>
                <a:latin typeface="Overpass Light"/>
                <a:ea typeface="Overpass Light"/>
                <a:cs typeface="Overpass Light"/>
                <a:sym typeface="Overpass Light"/>
              </a:rPr>
              <a:t>Source:</a:t>
            </a:r>
            <a:endParaRPr sz="500">
              <a:solidFill>
                <a:srgbClr val="4D4D4F"/>
              </a:solidFill>
              <a:latin typeface="Overpass Light"/>
              <a:ea typeface="Overpass Light"/>
              <a:cs typeface="Overpass Light"/>
              <a:sym typeface="Overpass Light"/>
            </a:endParaRPr>
          </a:p>
          <a:p>
            <a:pPr indent="0" lvl="0" marL="0" rtl="0" algn="l">
              <a:lnSpc>
                <a:spcPct val="142000"/>
              </a:lnSpc>
              <a:spcBef>
                <a:spcPts val="0"/>
              </a:spcBef>
              <a:spcAft>
                <a:spcPts val="0"/>
              </a:spcAft>
              <a:buNone/>
            </a:pPr>
            <a:r>
              <a:rPr lang="en" sz="500">
                <a:solidFill>
                  <a:srgbClr val="4D4D4F"/>
                </a:solidFill>
                <a:latin typeface="Overpass Light"/>
                <a:ea typeface="Overpass Light"/>
                <a:cs typeface="Overpass Light"/>
                <a:sym typeface="Overpass Light"/>
              </a:rPr>
              <a:t>Cathay Pacific: Red Hat press release, </a:t>
            </a:r>
            <a:r>
              <a:rPr lang="en" sz="500" u="sng">
                <a:solidFill>
                  <a:schemeClr val="hlink"/>
                </a:solidFill>
                <a:latin typeface="Overpass Light"/>
                <a:ea typeface="Overpass Light"/>
                <a:cs typeface="Overpass Light"/>
                <a:sym typeface="Overpass Light"/>
                <a:hlinkClick r:id="rId6"/>
              </a:rPr>
              <a:t>Cathay Pacific Takes Customer Experiences to New Heights with Red Hat’s Hybrid Cloud Technologies</a:t>
            </a:r>
            <a:r>
              <a:rPr lang="en" sz="500">
                <a:solidFill>
                  <a:srgbClr val="4D4D4F"/>
                </a:solidFill>
                <a:latin typeface="Overpass Light"/>
                <a:ea typeface="Overpass Light"/>
                <a:cs typeface="Overpass Light"/>
                <a:sym typeface="Overpass Light"/>
              </a:rPr>
              <a:t>, May 2018.</a:t>
            </a:r>
            <a:endParaRPr sz="500">
              <a:solidFill>
                <a:srgbClr val="4D4D4F"/>
              </a:solidFill>
              <a:latin typeface="Overpass Light"/>
              <a:ea typeface="Overpass Light"/>
              <a:cs typeface="Overpass Light"/>
              <a:sym typeface="Overpass Light"/>
            </a:endParaRPr>
          </a:p>
          <a:p>
            <a:pPr indent="0" lvl="0" marL="0" rtl="0" algn="l">
              <a:lnSpc>
                <a:spcPct val="142000"/>
              </a:lnSpc>
              <a:spcBef>
                <a:spcPts val="0"/>
              </a:spcBef>
              <a:spcAft>
                <a:spcPts val="0"/>
              </a:spcAft>
              <a:buNone/>
            </a:pPr>
            <a:r>
              <a:rPr lang="en" sz="500">
                <a:solidFill>
                  <a:srgbClr val="4D4D4F"/>
                </a:solidFill>
                <a:latin typeface="Overpass Light"/>
                <a:ea typeface="Overpass Light"/>
                <a:cs typeface="Overpass Light"/>
                <a:sym typeface="Overpass Light"/>
              </a:rPr>
              <a:t>Hilton: Red Hat case study, </a:t>
            </a:r>
            <a:r>
              <a:rPr lang="en" sz="500" u="sng">
                <a:solidFill>
                  <a:schemeClr val="hlink"/>
                </a:solidFill>
                <a:latin typeface="Overpass Light"/>
                <a:ea typeface="Overpass Light"/>
                <a:cs typeface="Overpass Light"/>
                <a:sym typeface="Overpass Light"/>
                <a:hlinkClick r:id="rId7"/>
              </a:rPr>
              <a:t>Hilton enhances digital guest experience with Red Hat container and automation technology</a:t>
            </a:r>
            <a:r>
              <a:rPr lang="en" sz="500">
                <a:solidFill>
                  <a:srgbClr val="4D4D4F"/>
                </a:solidFill>
                <a:latin typeface="Overpass Light"/>
                <a:ea typeface="Overpass Light"/>
                <a:cs typeface="Overpass Light"/>
                <a:sym typeface="Overpass Light"/>
              </a:rPr>
              <a:t>, October 2018.</a:t>
            </a:r>
            <a:endParaRPr sz="500">
              <a:solidFill>
                <a:srgbClr val="4D4D4F"/>
              </a:solidFill>
              <a:latin typeface="Overpass Light"/>
              <a:ea typeface="Overpass Light"/>
              <a:cs typeface="Overpass Light"/>
              <a:sym typeface="Overpass Light"/>
            </a:endParaRPr>
          </a:p>
          <a:p>
            <a:pPr indent="0" lvl="0" marL="0" rtl="0" algn="l">
              <a:lnSpc>
                <a:spcPct val="142000"/>
              </a:lnSpc>
              <a:spcBef>
                <a:spcPts val="0"/>
              </a:spcBef>
              <a:spcAft>
                <a:spcPts val="0"/>
              </a:spcAft>
              <a:buNone/>
            </a:pPr>
            <a:r>
              <a:rPr lang="en" sz="500">
                <a:solidFill>
                  <a:srgbClr val="4D4D4F"/>
                </a:solidFill>
                <a:latin typeface="Overpass Light"/>
                <a:ea typeface="Overpass Light"/>
                <a:cs typeface="Overpass Light"/>
                <a:sym typeface="Overpass Light"/>
              </a:rPr>
              <a:t>Schiphol: Red Hat case study, </a:t>
            </a:r>
            <a:r>
              <a:rPr lang="en" sz="500" u="sng">
                <a:solidFill>
                  <a:schemeClr val="hlink"/>
                </a:solidFill>
                <a:latin typeface="Overpass Light"/>
                <a:ea typeface="Overpass Light"/>
                <a:cs typeface="Overpass Light"/>
                <a:sym typeface="Overpass Light"/>
                <a:hlinkClick r:id="rId8"/>
              </a:rPr>
              <a:t>Amsterdam Airport Schiphol builds agile cloud with Red Hat</a:t>
            </a:r>
            <a:r>
              <a:rPr lang="en" sz="500">
                <a:solidFill>
                  <a:srgbClr val="4D4D4F"/>
                </a:solidFill>
                <a:latin typeface="Overpass Light"/>
                <a:ea typeface="Overpass Light"/>
                <a:cs typeface="Overpass Light"/>
                <a:sym typeface="Overpass Light"/>
              </a:rPr>
              <a:t>, August 2017.</a:t>
            </a:r>
            <a:endParaRPr sz="500">
              <a:solidFill>
                <a:srgbClr val="4D4D4F"/>
              </a:solidFill>
              <a:latin typeface="Overpass Light"/>
              <a:ea typeface="Overpass Light"/>
              <a:cs typeface="Overpass Light"/>
              <a:sym typeface="Overpas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105"/>
          <p:cNvSpPr/>
          <p:nvPr/>
        </p:nvSpPr>
        <p:spPr>
          <a:xfrm>
            <a:off x="10850" y="0"/>
            <a:ext cx="9144000" cy="45141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OHC generic.png" id="752" name="Google Shape;752;p105"/>
          <p:cNvPicPr preferRelativeResize="0"/>
          <p:nvPr/>
        </p:nvPicPr>
        <p:blipFill rotWithShape="1">
          <a:blip r:embed="rId3">
            <a:alphaModFix/>
          </a:blip>
          <a:srcRect b="0" l="-6447" r="-3769" t="77242"/>
          <a:stretch/>
        </p:blipFill>
        <p:spPr>
          <a:xfrm>
            <a:off x="2199608" y="3264449"/>
            <a:ext cx="4749345" cy="471391"/>
          </a:xfrm>
          <a:prstGeom prst="rect">
            <a:avLst/>
          </a:prstGeom>
          <a:noFill/>
          <a:ln>
            <a:noFill/>
          </a:ln>
        </p:spPr>
      </p:pic>
      <p:sp>
        <p:nvSpPr>
          <p:cNvPr id="753" name="Google Shape;753;p105"/>
          <p:cNvSpPr txBox="1"/>
          <p:nvPr/>
        </p:nvSpPr>
        <p:spPr>
          <a:xfrm>
            <a:off x="3605035" y="1666819"/>
            <a:ext cx="1943400" cy="354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500">
                <a:solidFill>
                  <a:srgbClr val="FFFFFF"/>
                </a:solidFill>
                <a:latin typeface="Overpass"/>
                <a:ea typeface="Overpass"/>
                <a:cs typeface="Overpass"/>
                <a:sym typeface="Overpass"/>
              </a:rPr>
              <a:t>Cloud-native apps</a:t>
            </a:r>
            <a:endParaRPr sz="1500">
              <a:solidFill>
                <a:srgbClr val="FFFFFF"/>
              </a:solidFill>
              <a:latin typeface="Overpass"/>
              <a:ea typeface="Overpass"/>
              <a:cs typeface="Overpass"/>
              <a:sym typeface="Overpass"/>
            </a:endParaRPr>
          </a:p>
        </p:txBody>
      </p:sp>
      <p:sp>
        <p:nvSpPr>
          <p:cNvPr id="754" name="Google Shape;754;p105"/>
          <p:cNvSpPr txBox="1"/>
          <p:nvPr/>
        </p:nvSpPr>
        <p:spPr>
          <a:xfrm>
            <a:off x="1693388" y="2708063"/>
            <a:ext cx="5907900" cy="471300"/>
          </a:xfrm>
          <a:prstGeom prst="rect">
            <a:avLst/>
          </a:prstGeom>
          <a:solidFill>
            <a:srgbClr val="054E5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500">
                <a:solidFill>
                  <a:srgbClr val="FFFFFF"/>
                </a:solidFill>
                <a:latin typeface="Overpass"/>
                <a:ea typeface="Overpass"/>
                <a:cs typeface="Overpass"/>
                <a:sym typeface="Overpass"/>
              </a:rPr>
              <a:t>Container &amp; DevOps Platform</a:t>
            </a:r>
            <a:endParaRPr sz="1500">
              <a:solidFill>
                <a:srgbClr val="FFFFFF"/>
              </a:solidFill>
              <a:latin typeface="Overpass"/>
              <a:ea typeface="Overpass"/>
              <a:cs typeface="Overpass"/>
              <a:sym typeface="Overpass"/>
            </a:endParaRPr>
          </a:p>
        </p:txBody>
      </p:sp>
      <p:sp>
        <p:nvSpPr>
          <p:cNvPr id="755" name="Google Shape;755;p105"/>
          <p:cNvSpPr/>
          <p:nvPr/>
        </p:nvSpPr>
        <p:spPr>
          <a:xfrm>
            <a:off x="3787445" y="2141591"/>
            <a:ext cx="332100" cy="354900"/>
          </a:xfrm>
          <a:prstGeom prst="rect">
            <a:avLst/>
          </a:prstGeom>
          <a:solidFill>
            <a:srgbClr val="CC0000"/>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500">
              <a:solidFill>
                <a:srgbClr val="FFFFFF"/>
              </a:solidFill>
              <a:latin typeface="Proxima Nova"/>
              <a:ea typeface="Proxima Nova"/>
              <a:cs typeface="Proxima Nova"/>
              <a:sym typeface="Proxima Nova"/>
            </a:endParaRPr>
          </a:p>
        </p:txBody>
      </p:sp>
      <p:pic>
        <p:nvPicPr>
          <p:cNvPr id="756" name="Google Shape;756;p105"/>
          <p:cNvPicPr preferRelativeResize="0"/>
          <p:nvPr/>
        </p:nvPicPr>
        <p:blipFill>
          <a:blip r:embed="rId4">
            <a:alphaModFix/>
          </a:blip>
          <a:stretch>
            <a:fillRect/>
          </a:stretch>
        </p:blipFill>
        <p:spPr>
          <a:xfrm>
            <a:off x="3787430" y="2141617"/>
            <a:ext cx="332155" cy="355186"/>
          </a:xfrm>
          <a:prstGeom prst="rect">
            <a:avLst/>
          </a:prstGeom>
          <a:noFill/>
          <a:ln>
            <a:noFill/>
          </a:ln>
        </p:spPr>
      </p:pic>
      <p:sp>
        <p:nvSpPr>
          <p:cNvPr id="757" name="Google Shape;757;p105"/>
          <p:cNvSpPr/>
          <p:nvPr/>
        </p:nvSpPr>
        <p:spPr>
          <a:xfrm>
            <a:off x="4207935" y="2141591"/>
            <a:ext cx="332100" cy="354900"/>
          </a:xfrm>
          <a:prstGeom prst="rect">
            <a:avLst/>
          </a:prstGeom>
          <a:solidFill>
            <a:srgbClr val="CC0000"/>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500">
              <a:solidFill>
                <a:srgbClr val="FFFFFF"/>
              </a:solidFill>
              <a:latin typeface="Proxima Nova"/>
              <a:ea typeface="Proxima Nova"/>
              <a:cs typeface="Proxima Nova"/>
              <a:sym typeface="Proxima Nova"/>
            </a:endParaRPr>
          </a:p>
        </p:txBody>
      </p:sp>
      <p:pic>
        <p:nvPicPr>
          <p:cNvPr id="758" name="Google Shape;758;p105"/>
          <p:cNvPicPr preferRelativeResize="0"/>
          <p:nvPr/>
        </p:nvPicPr>
        <p:blipFill>
          <a:blip r:embed="rId4">
            <a:alphaModFix/>
          </a:blip>
          <a:stretch>
            <a:fillRect/>
          </a:stretch>
        </p:blipFill>
        <p:spPr>
          <a:xfrm>
            <a:off x="4207931" y="2141617"/>
            <a:ext cx="332155" cy="355186"/>
          </a:xfrm>
          <a:prstGeom prst="rect">
            <a:avLst/>
          </a:prstGeom>
          <a:noFill/>
          <a:ln>
            <a:noFill/>
          </a:ln>
        </p:spPr>
      </p:pic>
      <p:sp>
        <p:nvSpPr>
          <p:cNvPr id="759" name="Google Shape;759;p105"/>
          <p:cNvSpPr/>
          <p:nvPr/>
        </p:nvSpPr>
        <p:spPr>
          <a:xfrm>
            <a:off x="4628447" y="2141591"/>
            <a:ext cx="332100" cy="354900"/>
          </a:xfrm>
          <a:prstGeom prst="rect">
            <a:avLst/>
          </a:prstGeom>
          <a:solidFill>
            <a:srgbClr val="CC0000"/>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500">
              <a:solidFill>
                <a:srgbClr val="FFFFFF"/>
              </a:solidFill>
              <a:latin typeface="Proxima Nova"/>
              <a:ea typeface="Proxima Nova"/>
              <a:cs typeface="Proxima Nova"/>
              <a:sym typeface="Proxima Nova"/>
            </a:endParaRPr>
          </a:p>
        </p:txBody>
      </p:sp>
      <p:pic>
        <p:nvPicPr>
          <p:cNvPr id="760" name="Google Shape;760;p105"/>
          <p:cNvPicPr preferRelativeResize="0"/>
          <p:nvPr/>
        </p:nvPicPr>
        <p:blipFill>
          <a:blip r:embed="rId4">
            <a:alphaModFix/>
          </a:blip>
          <a:stretch>
            <a:fillRect/>
          </a:stretch>
        </p:blipFill>
        <p:spPr>
          <a:xfrm>
            <a:off x="4628432" y="2141617"/>
            <a:ext cx="332155" cy="355186"/>
          </a:xfrm>
          <a:prstGeom prst="rect">
            <a:avLst/>
          </a:prstGeom>
          <a:noFill/>
          <a:ln>
            <a:noFill/>
          </a:ln>
        </p:spPr>
      </p:pic>
      <p:sp>
        <p:nvSpPr>
          <p:cNvPr id="761" name="Google Shape;761;p105"/>
          <p:cNvSpPr/>
          <p:nvPr/>
        </p:nvSpPr>
        <p:spPr>
          <a:xfrm>
            <a:off x="5859715" y="2141591"/>
            <a:ext cx="332100" cy="354900"/>
          </a:xfrm>
          <a:prstGeom prst="rect">
            <a:avLst/>
          </a:prstGeom>
          <a:solidFill>
            <a:srgbClr val="0AA6D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500">
              <a:solidFill>
                <a:srgbClr val="FFFFFF"/>
              </a:solidFill>
              <a:latin typeface="Proxima Nova"/>
              <a:ea typeface="Proxima Nova"/>
              <a:cs typeface="Proxima Nova"/>
              <a:sym typeface="Proxima Nova"/>
            </a:endParaRPr>
          </a:p>
        </p:txBody>
      </p:sp>
      <p:pic>
        <p:nvPicPr>
          <p:cNvPr id="762" name="Google Shape;762;p105"/>
          <p:cNvPicPr preferRelativeResize="0"/>
          <p:nvPr/>
        </p:nvPicPr>
        <p:blipFill>
          <a:blip r:embed="rId4">
            <a:alphaModFix/>
          </a:blip>
          <a:stretch>
            <a:fillRect/>
          </a:stretch>
        </p:blipFill>
        <p:spPr>
          <a:xfrm>
            <a:off x="5854363" y="2141616"/>
            <a:ext cx="332155" cy="355186"/>
          </a:xfrm>
          <a:prstGeom prst="rect">
            <a:avLst/>
          </a:prstGeom>
          <a:noFill/>
          <a:ln>
            <a:noFill/>
          </a:ln>
        </p:spPr>
      </p:pic>
      <p:sp>
        <p:nvSpPr>
          <p:cNvPr id="763" name="Google Shape;763;p105"/>
          <p:cNvSpPr/>
          <p:nvPr/>
        </p:nvSpPr>
        <p:spPr>
          <a:xfrm>
            <a:off x="6705966" y="2141591"/>
            <a:ext cx="332100" cy="354900"/>
          </a:xfrm>
          <a:prstGeom prst="rect">
            <a:avLst/>
          </a:prstGeom>
          <a:solidFill>
            <a:srgbClr val="A3DBE8"/>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500">
              <a:solidFill>
                <a:srgbClr val="000000"/>
              </a:solidFill>
              <a:latin typeface="Proxima Nova"/>
              <a:ea typeface="Proxima Nova"/>
              <a:cs typeface="Proxima Nova"/>
              <a:sym typeface="Proxima Nova"/>
            </a:endParaRPr>
          </a:p>
        </p:txBody>
      </p:sp>
      <p:pic>
        <p:nvPicPr>
          <p:cNvPr id="764" name="Google Shape;764;p105"/>
          <p:cNvPicPr preferRelativeResize="0"/>
          <p:nvPr/>
        </p:nvPicPr>
        <p:blipFill>
          <a:blip r:embed="rId4">
            <a:alphaModFix/>
          </a:blip>
          <a:stretch>
            <a:fillRect/>
          </a:stretch>
        </p:blipFill>
        <p:spPr>
          <a:xfrm>
            <a:off x="6705942" y="2141616"/>
            <a:ext cx="332155" cy="355186"/>
          </a:xfrm>
          <a:prstGeom prst="rect">
            <a:avLst/>
          </a:prstGeom>
          <a:noFill/>
          <a:ln>
            <a:noFill/>
          </a:ln>
        </p:spPr>
      </p:pic>
      <p:sp>
        <p:nvSpPr>
          <p:cNvPr id="765" name="Google Shape;765;p105"/>
          <p:cNvSpPr/>
          <p:nvPr/>
        </p:nvSpPr>
        <p:spPr>
          <a:xfrm>
            <a:off x="6285502" y="2141591"/>
            <a:ext cx="332100" cy="354900"/>
          </a:xfrm>
          <a:prstGeom prst="rect">
            <a:avLst/>
          </a:prstGeom>
          <a:solidFill>
            <a:srgbClr val="0AA6D9"/>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500">
              <a:solidFill>
                <a:srgbClr val="FFFFFF"/>
              </a:solidFill>
              <a:latin typeface="Proxima Nova"/>
              <a:ea typeface="Proxima Nova"/>
              <a:cs typeface="Proxima Nova"/>
              <a:sym typeface="Proxima Nova"/>
            </a:endParaRPr>
          </a:p>
        </p:txBody>
      </p:sp>
      <p:pic>
        <p:nvPicPr>
          <p:cNvPr id="766" name="Google Shape;766;p105"/>
          <p:cNvPicPr preferRelativeResize="0"/>
          <p:nvPr/>
        </p:nvPicPr>
        <p:blipFill>
          <a:blip r:embed="rId4">
            <a:alphaModFix/>
          </a:blip>
          <a:stretch>
            <a:fillRect/>
          </a:stretch>
        </p:blipFill>
        <p:spPr>
          <a:xfrm>
            <a:off x="6280150" y="2141616"/>
            <a:ext cx="332155" cy="355186"/>
          </a:xfrm>
          <a:prstGeom prst="rect">
            <a:avLst/>
          </a:prstGeom>
          <a:noFill/>
          <a:ln>
            <a:noFill/>
          </a:ln>
        </p:spPr>
      </p:pic>
      <p:sp>
        <p:nvSpPr>
          <p:cNvPr id="767" name="Google Shape;767;p105"/>
          <p:cNvSpPr/>
          <p:nvPr/>
        </p:nvSpPr>
        <p:spPr>
          <a:xfrm>
            <a:off x="2141032" y="2141591"/>
            <a:ext cx="332100" cy="354900"/>
          </a:xfrm>
          <a:prstGeom prst="rect">
            <a:avLst/>
          </a:prstGeom>
          <a:solidFill>
            <a:srgbClr val="666666"/>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500">
              <a:solidFill>
                <a:srgbClr val="FFFFFF"/>
              </a:solidFill>
              <a:latin typeface="Proxima Nova"/>
              <a:ea typeface="Proxima Nova"/>
              <a:cs typeface="Proxima Nova"/>
              <a:sym typeface="Proxima Nova"/>
            </a:endParaRPr>
          </a:p>
        </p:txBody>
      </p:sp>
      <p:pic>
        <p:nvPicPr>
          <p:cNvPr id="768" name="Google Shape;768;p105"/>
          <p:cNvPicPr preferRelativeResize="0"/>
          <p:nvPr/>
        </p:nvPicPr>
        <p:blipFill>
          <a:blip r:embed="rId4">
            <a:alphaModFix/>
          </a:blip>
          <a:stretch>
            <a:fillRect/>
          </a:stretch>
        </p:blipFill>
        <p:spPr>
          <a:xfrm>
            <a:off x="2141018" y="2141617"/>
            <a:ext cx="332155" cy="355186"/>
          </a:xfrm>
          <a:prstGeom prst="rect">
            <a:avLst/>
          </a:prstGeom>
          <a:noFill/>
          <a:ln>
            <a:noFill/>
          </a:ln>
        </p:spPr>
      </p:pic>
      <p:sp>
        <p:nvSpPr>
          <p:cNvPr id="769" name="Google Shape;769;p105"/>
          <p:cNvSpPr/>
          <p:nvPr/>
        </p:nvSpPr>
        <p:spPr>
          <a:xfrm>
            <a:off x="2561522" y="2141591"/>
            <a:ext cx="332100" cy="354900"/>
          </a:xfrm>
          <a:prstGeom prst="rect">
            <a:avLst/>
          </a:prstGeom>
          <a:solidFill>
            <a:srgbClr val="666666"/>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500">
              <a:solidFill>
                <a:srgbClr val="FFFFFF"/>
              </a:solidFill>
              <a:latin typeface="Proxima Nova"/>
              <a:ea typeface="Proxima Nova"/>
              <a:cs typeface="Proxima Nova"/>
              <a:sym typeface="Proxima Nova"/>
            </a:endParaRPr>
          </a:p>
        </p:txBody>
      </p:sp>
      <p:pic>
        <p:nvPicPr>
          <p:cNvPr id="770" name="Google Shape;770;p105"/>
          <p:cNvPicPr preferRelativeResize="0"/>
          <p:nvPr/>
        </p:nvPicPr>
        <p:blipFill>
          <a:blip r:embed="rId4">
            <a:alphaModFix/>
          </a:blip>
          <a:stretch>
            <a:fillRect/>
          </a:stretch>
        </p:blipFill>
        <p:spPr>
          <a:xfrm>
            <a:off x="2561519" y="2141617"/>
            <a:ext cx="332155" cy="355186"/>
          </a:xfrm>
          <a:prstGeom prst="rect">
            <a:avLst/>
          </a:prstGeom>
          <a:noFill/>
          <a:ln>
            <a:noFill/>
          </a:ln>
        </p:spPr>
      </p:pic>
      <p:sp>
        <p:nvSpPr>
          <p:cNvPr id="771" name="Google Shape;771;p105"/>
          <p:cNvSpPr/>
          <p:nvPr/>
        </p:nvSpPr>
        <p:spPr>
          <a:xfrm>
            <a:off x="2982034" y="2141591"/>
            <a:ext cx="332100" cy="354900"/>
          </a:xfrm>
          <a:prstGeom prst="rect">
            <a:avLst/>
          </a:prstGeom>
          <a:solidFill>
            <a:srgbClr val="666666"/>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500">
              <a:solidFill>
                <a:srgbClr val="FFFFFF"/>
              </a:solidFill>
              <a:latin typeface="Proxima Nova"/>
              <a:ea typeface="Proxima Nova"/>
              <a:cs typeface="Proxima Nova"/>
              <a:sym typeface="Proxima Nova"/>
            </a:endParaRPr>
          </a:p>
        </p:txBody>
      </p:sp>
      <p:pic>
        <p:nvPicPr>
          <p:cNvPr id="772" name="Google Shape;772;p105"/>
          <p:cNvPicPr preferRelativeResize="0"/>
          <p:nvPr/>
        </p:nvPicPr>
        <p:blipFill>
          <a:blip r:embed="rId4">
            <a:alphaModFix/>
          </a:blip>
          <a:stretch>
            <a:fillRect/>
          </a:stretch>
        </p:blipFill>
        <p:spPr>
          <a:xfrm>
            <a:off x="2982019" y="2141617"/>
            <a:ext cx="332155" cy="355186"/>
          </a:xfrm>
          <a:prstGeom prst="rect">
            <a:avLst/>
          </a:prstGeom>
          <a:noFill/>
          <a:ln>
            <a:noFill/>
          </a:ln>
        </p:spPr>
      </p:pic>
      <p:sp>
        <p:nvSpPr>
          <p:cNvPr id="773" name="Google Shape;773;p105"/>
          <p:cNvSpPr/>
          <p:nvPr/>
        </p:nvSpPr>
        <p:spPr>
          <a:xfrm>
            <a:off x="5048947" y="2141591"/>
            <a:ext cx="332100" cy="354900"/>
          </a:xfrm>
          <a:prstGeom prst="rect">
            <a:avLst/>
          </a:prstGeom>
          <a:solidFill>
            <a:srgbClr val="CC0000"/>
          </a:solidFill>
          <a:ln cap="flat" cmpd="sng" w="952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500">
              <a:solidFill>
                <a:srgbClr val="FFFFFF"/>
              </a:solidFill>
              <a:latin typeface="Proxima Nova"/>
              <a:ea typeface="Proxima Nova"/>
              <a:cs typeface="Proxima Nova"/>
              <a:sym typeface="Proxima Nova"/>
            </a:endParaRPr>
          </a:p>
        </p:txBody>
      </p:sp>
      <p:pic>
        <p:nvPicPr>
          <p:cNvPr id="774" name="Google Shape;774;p105"/>
          <p:cNvPicPr preferRelativeResize="0"/>
          <p:nvPr/>
        </p:nvPicPr>
        <p:blipFill>
          <a:blip r:embed="rId4">
            <a:alphaModFix/>
          </a:blip>
          <a:stretch>
            <a:fillRect/>
          </a:stretch>
        </p:blipFill>
        <p:spPr>
          <a:xfrm>
            <a:off x="5048933" y="2141617"/>
            <a:ext cx="332155" cy="355186"/>
          </a:xfrm>
          <a:prstGeom prst="rect">
            <a:avLst/>
          </a:prstGeom>
          <a:noFill/>
          <a:ln>
            <a:noFill/>
          </a:ln>
        </p:spPr>
      </p:pic>
      <p:sp>
        <p:nvSpPr>
          <p:cNvPr id="775" name="Google Shape;775;p105"/>
          <p:cNvSpPr txBox="1"/>
          <p:nvPr/>
        </p:nvSpPr>
        <p:spPr>
          <a:xfrm>
            <a:off x="5474545" y="1666819"/>
            <a:ext cx="1995000" cy="354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500">
                <a:solidFill>
                  <a:srgbClr val="FFFFFF"/>
                </a:solidFill>
                <a:latin typeface="Overpass"/>
                <a:ea typeface="Overpass"/>
                <a:cs typeface="Overpass"/>
                <a:sym typeface="Overpass"/>
              </a:rPr>
              <a:t>AI/ML, Functions...</a:t>
            </a:r>
            <a:endParaRPr sz="1500">
              <a:solidFill>
                <a:srgbClr val="FFFFFF"/>
              </a:solidFill>
              <a:latin typeface="Overpass"/>
              <a:ea typeface="Overpass"/>
              <a:cs typeface="Overpass"/>
              <a:sym typeface="Overpass"/>
            </a:endParaRPr>
          </a:p>
        </p:txBody>
      </p:sp>
      <p:sp>
        <p:nvSpPr>
          <p:cNvPr id="776" name="Google Shape;776;p105"/>
          <p:cNvSpPr txBox="1"/>
          <p:nvPr/>
        </p:nvSpPr>
        <p:spPr>
          <a:xfrm>
            <a:off x="1736277" y="1666819"/>
            <a:ext cx="1943400" cy="354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500">
                <a:solidFill>
                  <a:srgbClr val="FFFFFF"/>
                </a:solidFill>
                <a:latin typeface="Overpass"/>
                <a:ea typeface="Overpass"/>
                <a:cs typeface="Overpass"/>
                <a:sym typeface="Overpass"/>
              </a:rPr>
              <a:t>Traditional apps</a:t>
            </a:r>
            <a:endParaRPr sz="1500">
              <a:solidFill>
                <a:srgbClr val="FFFFFF"/>
              </a:solidFill>
              <a:latin typeface="Overpass"/>
              <a:ea typeface="Overpass"/>
              <a:cs typeface="Overpass"/>
              <a:sym typeface="Overpass"/>
            </a:endParaRPr>
          </a:p>
        </p:txBody>
      </p:sp>
      <p:sp>
        <p:nvSpPr>
          <p:cNvPr id="777" name="Google Shape;777;p105"/>
          <p:cNvSpPr txBox="1"/>
          <p:nvPr/>
        </p:nvSpPr>
        <p:spPr>
          <a:xfrm>
            <a:off x="1972764" y="3729502"/>
            <a:ext cx="1470300" cy="354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500">
                <a:solidFill>
                  <a:srgbClr val="FFFFFF"/>
                </a:solidFill>
                <a:latin typeface="Overpass"/>
                <a:ea typeface="Overpass"/>
                <a:cs typeface="Overpass"/>
                <a:sym typeface="Overpass"/>
              </a:rPr>
              <a:t>Edge</a:t>
            </a:r>
            <a:endParaRPr sz="1500">
              <a:solidFill>
                <a:srgbClr val="FFFFFF"/>
              </a:solidFill>
              <a:latin typeface="Overpass"/>
              <a:ea typeface="Overpass"/>
              <a:cs typeface="Overpass"/>
              <a:sym typeface="Overpass"/>
            </a:endParaRPr>
          </a:p>
        </p:txBody>
      </p:sp>
      <p:sp>
        <p:nvSpPr>
          <p:cNvPr id="778" name="Google Shape;778;p105"/>
          <p:cNvSpPr txBox="1"/>
          <p:nvPr/>
        </p:nvSpPr>
        <p:spPr>
          <a:xfrm>
            <a:off x="3381741" y="3729502"/>
            <a:ext cx="1470300" cy="354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500">
                <a:solidFill>
                  <a:srgbClr val="FFFFFF"/>
                </a:solidFill>
                <a:latin typeface="Overpass"/>
                <a:ea typeface="Overpass"/>
                <a:cs typeface="Overpass"/>
                <a:sym typeface="Overpass"/>
              </a:rPr>
              <a:t>Datacenter</a:t>
            </a:r>
            <a:endParaRPr sz="1500">
              <a:solidFill>
                <a:srgbClr val="FFFFFF"/>
              </a:solidFill>
              <a:latin typeface="Overpass"/>
              <a:ea typeface="Overpass"/>
              <a:cs typeface="Overpass"/>
              <a:sym typeface="Overpass"/>
            </a:endParaRPr>
          </a:p>
        </p:txBody>
      </p:sp>
      <p:sp>
        <p:nvSpPr>
          <p:cNvPr id="779" name="Google Shape;779;p105"/>
          <p:cNvSpPr txBox="1"/>
          <p:nvPr/>
        </p:nvSpPr>
        <p:spPr>
          <a:xfrm>
            <a:off x="4655868" y="3742010"/>
            <a:ext cx="2464800" cy="354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500">
                <a:solidFill>
                  <a:srgbClr val="FFFFFF"/>
                </a:solidFill>
                <a:latin typeface="Overpass"/>
                <a:ea typeface="Overpass"/>
                <a:cs typeface="Overpass"/>
                <a:sym typeface="Overpass"/>
              </a:rPr>
              <a:t>Hybrid &amp; Multi-Cloud</a:t>
            </a:r>
            <a:endParaRPr sz="1500">
              <a:solidFill>
                <a:srgbClr val="FFFFFF"/>
              </a:solidFill>
              <a:latin typeface="Overpass"/>
              <a:ea typeface="Overpass"/>
              <a:cs typeface="Overpass"/>
              <a:sym typeface="Overpass"/>
            </a:endParaRPr>
          </a:p>
        </p:txBody>
      </p:sp>
      <p:pic>
        <p:nvPicPr>
          <p:cNvPr id="780" name="Google Shape;780;p105"/>
          <p:cNvPicPr preferRelativeResize="0"/>
          <p:nvPr/>
        </p:nvPicPr>
        <p:blipFill>
          <a:blip r:embed="rId5">
            <a:alphaModFix/>
          </a:blip>
          <a:stretch>
            <a:fillRect/>
          </a:stretch>
        </p:blipFill>
        <p:spPr>
          <a:xfrm>
            <a:off x="7120519" y="2753204"/>
            <a:ext cx="291356" cy="394003"/>
          </a:xfrm>
          <a:prstGeom prst="rect">
            <a:avLst/>
          </a:prstGeom>
          <a:noFill/>
          <a:ln>
            <a:noFill/>
          </a:ln>
        </p:spPr>
      </p:pic>
      <p:sp>
        <p:nvSpPr>
          <p:cNvPr id="781" name="Google Shape;781;p105"/>
          <p:cNvSpPr txBox="1"/>
          <p:nvPr>
            <p:ph type="title"/>
          </p:nvPr>
        </p:nvSpPr>
        <p:spPr>
          <a:xfrm>
            <a:off x="436819" y="218400"/>
            <a:ext cx="8474100" cy="9390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700">
                <a:solidFill>
                  <a:srgbClr val="FFFFFF"/>
                </a:solidFill>
              </a:rPr>
              <a:t>With OpenShift you can deliver all your </a:t>
            </a:r>
            <a:br>
              <a:rPr lang="en" sz="2700">
                <a:solidFill>
                  <a:srgbClr val="FFFFFF"/>
                </a:solidFill>
              </a:rPr>
            </a:br>
            <a:r>
              <a:rPr lang="en" sz="2700">
                <a:solidFill>
                  <a:srgbClr val="FFFFFF"/>
                </a:solidFill>
              </a:rPr>
              <a:t>applications in a whole new way</a:t>
            </a:r>
            <a:endParaRPr sz="270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3" name="Shape 1393"/>
        <p:cNvGrpSpPr/>
        <p:nvPr/>
      </p:nvGrpSpPr>
      <p:grpSpPr>
        <a:xfrm>
          <a:off x="0" y="0"/>
          <a:ext cx="0" cy="0"/>
          <a:chOff x="0" y="0"/>
          <a:chExt cx="0" cy="0"/>
        </a:xfrm>
      </p:grpSpPr>
      <p:sp>
        <p:nvSpPr>
          <p:cNvPr id="1394" name="Google Shape;1394;p141"/>
          <p:cNvSpPr txBox="1"/>
          <p:nvPr/>
        </p:nvSpPr>
        <p:spPr>
          <a:xfrm>
            <a:off x="5885873" y="1906150"/>
            <a:ext cx="2389800" cy="1105800"/>
          </a:xfrm>
          <a:prstGeom prst="rect">
            <a:avLst/>
          </a:prstGeom>
          <a:solidFill>
            <a:srgbClr val="FFFFFF"/>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Overpass"/>
              <a:ea typeface="Overpass"/>
              <a:cs typeface="Overpass"/>
              <a:sym typeface="Overpass"/>
            </a:endParaRPr>
          </a:p>
        </p:txBody>
      </p:sp>
      <p:sp>
        <p:nvSpPr>
          <p:cNvPr id="1395" name="Google Shape;1395;p141"/>
          <p:cNvSpPr txBox="1"/>
          <p:nvPr/>
        </p:nvSpPr>
        <p:spPr>
          <a:xfrm>
            <a:off x="3401349" y="1906150"/>
            <a:ext cx="2389800" cy="1105800"/>
          </a:xfrm>
          <a:prstGeom prst="rect">
            <a:avLst/>
          </a:prstGeom>
          <a:solidFill>
            <a:srgbClr val="FFFFFF"/>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Overpass"/>
              <a:ea typeface="Overpass"/>
              <a:cs typeface="Overpass"/>
              <a:sym typeface="Overpass"/>
            </a:endParaRPr>
          </a:p>
        </p:txBody>
      </p:sp>
      <p:sp>
        <p:nvSpPr>
          <p:cNvPr id="1396" name="Google Shape;1396;p141"/>
          <p:cNvSpPr txBox="1"/>
          <p:nvPr/>
        </p:nvSpPr>
        <p:spPr>
          <a:xfrm>
            <a:off x="916825" y="1906150"/>
            <a:ext cx="2389800" cy="1105800"/>
          </a:xfrm>
          <a:prstGeom prst="rect">
            <a:avLst/>
          </a:prstGeom>
          <a:solidFill>
            <a:srgbClr val="FFFFFF"/>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Overpass"/>
              <a:ea typeface="Overpass"/>
              <a:cs typeface="Overpass"/>
              <a:sym typeface="Overpass"/>
            </a:endParaRPr>
          </a:p>
        </p:txBody>
      </p:sp>
      <p:sp>
        <p:nvSpPr>
          <p:cNvPr id="1397" name="Google Shape;1397;p141"/>
          <p:cNvSpPr txBox="1"/>
          <p:nvPr>
            <p:ph type="title"/>
          </p:nvPr>
        </p:nvSpPr>
        <p:spPr>
          <a:xfrm>
            <a:off x="538550" y="633300"/>
            <a:ext cx="8067000" cy="7257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900"/>
              <a:t>One platform, flexible consumption models</a:t>
            </a:r>
            <a:endParaRPr sz="2900"/>
          </a:p>
        </p:txBody>
      </p:sp>
      <p:sp>
        <p:nvSpPr>
          <p:cNvPr id="1398" name="Google Shape;1398;p141"/>
          <p:cNvSpPr txBox="1"/>
          <p:nvPr/>
        </p:nvSpPr>
        <p:spPr>
          <a:xfrm>
            <a:off x="5912600" y="3088150"/>
            <a:ext cx="2363100" cy="8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Enterprise-grade Kubernetes platform that you manage</a:t>
            </a:r>
            <a:endParaRPr sz="1200">
              <a:solidFill>
                <a:schemeClr val="dk1"/>
              </a:solidFill>
              <a:latin typeface="Overpass"/>
              <a:ea typeface="Overpass"/>
              <a:cs typeface="Overpass"/>
              <a:sym typeface="Overpass"/>
            </a:endParaRPr>
          </a:p>
        </p:txBody>
      </p:sp>
      <p:sp>
        <p:nvSpPr>
          <p:cNvPr id="1399" name="Google Shape;1399;p141"/>
          <p:cNvSpPr txBox="1"/>
          <p:nvPr/>
        </p:nvSpPr>
        <p:spPr>
          <a:xfrm>
            <a:off x="3414713" y="3088150"/>
            <a:ext cx="2363100" cy="8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Joint engineering, operation, and integrated support by Microsoft and Red Hat</a:t>
            </a:r>
            <a:endParaRPr sz="1200">
              <a:solidFill>
                <a:schemeClr val="dk1"/>
              </a:solidFill>
              <a:latin typeface="Overpass"/>
              <a:ea typeface="Overpass"/>
              <a:cs typeface="Overpass"/>
              <a:sym typeface="Overpass"/>
            </a:endParaRPr>
          </a:p>
        </p:txBody>
      </p:sp>
      <p:sp>
        <p:nvSpPr>
          <p:cNvPr id="1400" name="Google Shape;1400;p141"/>
          <p:cNvSpPr txBox="1"/>
          <p:nvPr/>
        </p:nvSpPr>
        <p:spPr>
          <a:xfrm>
            <a:off x="916825" y="3088150"/>
            <a:ext cx="2363100" cy="8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Managed service offering on your choice of AWS, Azure, or Google</a:t>
            </a:r>
            <a:endParaRPr sz="1200">
              <a:solidFill>
                <a:schemeClr val="dk1"/>
              </a:solidFill>
              <a:latin typeface="Overpass"/>
              <a:ea typeface="Overpass"/>
              <a:cs typeface="Overpass"/>
              <a:sym typeface="Overpass"/>
            </a:endParaRPr>
          </a:p>
        </p:txBody>
      </p:sp>
      <p:sp>
        <p:nvSpPr>
          <p:cNvPr id="1401" name="Google Shape;1401;p141"/>
          <p:cNvSpPr txBox="1"/>
          <p:nvPr/>
        </p:nvSpPr>
        <p:spPr>
          <a:xfrm>
            <a:off x="4657425" y="2053700"/>
            <a:ext cx="1032900" cy="79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Azure </a:t>
            </a:r>
            <a:endParaRPr>
              <a:latin typeface="Overpass"/>
              <a:ea typeface="Overpass"/>
              <a:cs typeface="Overpass"/>
              <a:sym typeface="Overpass"/>
            </a:endParaRPr>
          </a:p>
          <a:p>
            <a:pPr indent="0" lvl="0" marL="0" rtl="0" algn="l">
              <a:spcBef>
                <a:spcPts val="0"/>
              </a:spcBef>
              <a:spcAft>
                <a:spcPts val="0"/>
              </a:spcAft>
              <a:buNone/>
            </a:pPr>
            <a:r>
              <a:rPr lang="en">
                <a:latin typeface="Overpass"/>
                <a:ea typeface="Overpass"/>
                <a:cs typeface="Overpass"/>
                <a:sym typeface="Overpass"/>
              </a:rPr>
              <a:t>Red Hat OpenShift</a:t>
            </a:r>
            <a:endParaRPr>
              <a:latin typeface="Overpass"/>
              <a:ea typeface="Overpass"/>
              <a:cs typeface="Overpass"/>
              <a:sym typeface="Overpass"/>
            </a:endParaRPr>
          </a:p>
        </p:txBody>
      </p:sp>
      <p:cxnSp>
        <p:nvCxnSpPr>
          <p:cNvPr id="1402" name="Google Shape;1402;p141"/>
          <p:cNvCxnSpPr/>
          <p:nvPr/>
        </p:nvCxnSpPr>
        <p:spPr>
          <a:xfrm>
            <a:off x="925575" y="4085700"/>
            <a:ext cx="4852500" cy="0"/>
          </a:xfrm>
          <a:prstGeom prst="straightConnector1">
            <a:avLst/>
          </a:prstGeom>
          <a:noFill/>
          <a:ln cap="flat" cmpd="sng" w="9525">
            <a:solidFill>
              <a:schemeClr val="dk2"/>
            </a:solidFill>
            <a:prstDash val="solid"/>
            <a:round/>
            <a:headEnd len="med" w="med" type="none"/>
            <a:tailEnd len="med" w="med" type="none"/>
          </a:ln>
        </p:spPr>
      </p:cxnSp>
      <p:sp>
        <p:nvSpPr>
          <p:cNvPr id="1403" name="Google Shape;1403;p141"/>
          <p:cNvSpPr txBox="1"/>
          <p:nvPr/>
        </p:nvSpPr>
        <p:spPr>
          <a:xfrm>
            <a:off x="1738725" y="4187400"/>
            <a:ext cx="3226200" cy="15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HOSTED SERVICES</a:t>
            </a:r>
            <a:endParaRPr sz="1000">
              <a:latin typeface="Overpass"/>
              <a:ea typeface="Overpass"/>
              <a:cs typeface="Overpass"/>
              <a:sym typeface="Overpass"/>
            </a:endParaRPr>
          </a:p>
        </p:txBody>
      </p:sp>
      <p:cxnSp>
        <p:nvCxnSpPr>
          <p:cNvPr id="1404" name="Google Shape;1404;p141"/>
          <p:cNvCxnSpPr/>
          <p:nvPr/>
        </p:nvCxnSpPr>
        <p:spPr>
          <a:xfrm>
            <a:off x="5912600" y="4082550"/>
            <a:ext cx="2354700" cy="0"/>
          </a:xfrm>
          <a:prstGeom prst="straightConnector1">
            <a:avLst/>
          </a:prstGeom>
          <a:noFill/>
          <a:ln cap="flat" cmpd="sng" w="9525">
            <a:solidFill>
              <a:schemeClr val="dk2"/>
            </a:solidFill>
            <a:prstDash val="solid"/>
            <a:round/>
            <a:headEnd len="med" w="med" type="none"/>
            <a:tailEnd len="med" w="med" type="none"/>
          </a:ln>
        </p:spPr>
      </p:cxnSp>
      <p:sp>
        <p:nvSpPr>
          <p:cNvPr id="1405" name="Google Shape;1405;p141"/>
          <p:cNvSpPr txBox="1"/>
          <p:nvPr/>
        </p:nvSpPr>
        <p:spPr>
          <a:xfrm>
            <a:off x="6307173" y="4184250"/>
            <a:ext cx="1565400" cy="15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SELF-MANAGED</a:t>
            </a:r>
            <a:endParaRPr sz="1000">
              <a:latin typeface="Overpass"/>
              <a:ea typeface="Overpass"/>
              <a:cs typeface="Overpass"/>
              <a:sym typeface="Overpass"/>
            </a:endParaRPr>
          </a:p>
        </p:txBody>
      </p:sp>
      <p:pic>
        <p:nvPicPr>
          <p:cNvPr id="1406" name="Google Shape;1406;p141"/>
          <p:cNvPicPr preferRelativeResize="0"/>
          <p:nvPr/>
        </p:nvPicPr>
        <p:blipFill>
          <a:blip r:embed="rId3">
            <a:alphaModFix/>
          </a:blip>
          <a:stretch>
            <a:fillRect/>
          </a:stretch>
        </p:blipFill>
        <p:spPr>
          <a:xfrm>
            <a:off x="1402706" y="2147650"/>
            <a:ext cx="1418031" cy="688000"/>
          </a:xfrm>
          <a:prstGeom prst="rect">
            <a:avLst/>
          </a:prstGeom>
          <a:noFill/>
          <a:ln>
            <a:noFill/>
          </a:ln>
        </p:spPr>
      </p:pic>
      <p:pic>
        <p:nvPicPr>
          <p:cNvPr id="1407" name="Google Shape;1407;p141"/>
          <p:cNvPicPr preferRelativeResize="0"/>
          <p:nvPr/>
        </p:nvPicPr>
        <p:blipFill>
          <a:blip r:embed="rId4">
            <a:alphaModFix/>
          </a:blip>
          <a:stretch>
            <a:fillRect/>
          </a:stretch>
        </p:blipFill>
        <p:spPr>
          <a:xfrm>
            <a:off x="5992625" y="2109612"/>
            <a:ext cx="2198486" cy="687988"/>
          </a:xfrm>
          <a:prstGeom prst="rect">
            <a:avLst/>
          </a:prstGeom>
          <a:noFill/>
          <a:ln>
            <a:noFill/>
          </a:ln>
        </p:spPr>
      </p:pic>
      <p:pic>
        <p:nvPicPr>
          <p:cNvPr id="1408" name="Google Shape;1408;p141"/>
          <p:cNvPicPr preferRelativeResize="0"/>
          <p:nvPr/>
        </p:nvPicPr>
        <p:blipFill>
          <a:blip r:embed="rId5">
            <a:alphaModFix/>
          </a:blip>
          <a:stretch>
            <a:fillRect/>
          </a:stretch>
        </p:blipFill>
        <p:spPr>
          <a:xfrm>
            <a:off x="3558433" y="2059151"/>
            <a:ext cx="1032892" cy="799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2" name="Shape 1412"/>
        <p:cNvGrpSpPr/>
        <p:nvPr/>
      </p:nvGrpSpPr>
      <p:grpSpPr>
        <a:xfrm>
          <a:off x="0" y="0"/>
          <a:ext cx="0" cy="0"/>
          <a:chOff x="0" y="0"/>
          <a:chExt cx="0" cy="0"/>
        </a:xfrm>
      </p:grpSpPr>
      <p:pic>
        <p:nvPicPr>
          <p:cNvPr descr="Icon_RH_Cloud_Standard_RGB_Flat.png" id="1413" name="Google Shape;1413;p142"/>
          <p:cNvPicPr preferRelativeResize="0"/>
          <p:nvPr/>
        </p:nvPicPr>
        <p:blipFill>
          <a:blip r:embed="rId3">
            <a:alphaModFix/>
          </a:blip>
          <a:stretch>
            <a:fillRect/>
          </a:stretch>
        </p:blipFill>
        <p:spPr>
          <a:xfrm>
            <a:off x="7633175" y="1232023"/>
            <a:ext cx="667300" cy="283251"/>
          </a:xfrm>
          <a:prstGeom prst="rect">
            <a:avLst/>
          </a:prstGeom>
          <a:noFill/>
          <a:ln>
            <a:noFill/>
          </a:ln>
        </p:spPr>
      </p:pic>
      <p:cxnSp>
        <p:nvCxnSpPr>
          <p:cNvPr id="1414" name="Google Shape;1414;p142"/>
          <p:cNvCxnSpPr>
            <a:stCxn id="1415" idx="2"/>
          </p:cNvCxnSpPr>
          <p:nvPr/>
        </p:nvCxnSpPr>
        <p:spPr>
          <a:xfrm>
            <a:off x="4572000" y="801600"/>
            <a:ext cx="0" cy="3820800"/>
          </a:xfrm>
          <a:prstGeom prst="straightConnector1">
            <a:avLst/>
          </a:prstGeom>
          <a:noFill/>
          <a:ln cap="flat" cmpd="sng" w="9525">
            <a:solidFill>
              <a:schemeClr val="dk2"/>
            </a:solidFill>
            <a:prstDash val="solid"/>
            <a:round/>
            <a:headEnd len="med" w="med" type="none"/>
            <a:tailEnd len="med" w="med" type="none"/>
          </a:ln>
        </p:spPr>
      </p:cxnSp>
      <p:sp>
        <p:nvSpPr>
          <p:cNvPr id="1416" name="Google Shape;1416;p142"/>
          <p:cNvSpPr txBox="1"/>
          <p:nvPr/>
        </p:nvSpPr>
        <p:spPr>
          <a:xfrm>
            <a:off x="0" y="712800"/>
            <a:ext cx="4572000" cy="4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CC0000"/>
                </a:solidFill>
                <a:latin typeface="Overpass"/>
                <a:ea typeface="Overpass"/>
                <a:cs typeface="Overpass"/>
                <a:sym typeface="Overpass"/>
              </a:rPr>
              <a:t>RED HAT OPEN INNOVATION LABS</a:t>
            </a:r>
            <a:endParaRPr b="1">
              <a:solidFill>
                <a:srgbClr val="CC0000"/>
              </a:solidFill>
              <a:latin typeface="Overpass"/>
              <a:ea typeface="Overpass"/>
              <a:cs typeface="Overpass"/>
              <a:sym typeface="Overpass"/>
            </a:endParaRPr>
          </a:p>
        </p:txBody>
      </p:sp>
      <p:sp>
        <p:nvSpPr>
          <p:cNvPr id="1417" name="Google Shape;1417;p142"/>
          <p:cNvSpPr txBox="1"/>
          <p:nvPr/>
        </p:nvSpPr>
        <p:spPr>
          <a:xfrm>
            <a:off x="4572000" y="712800"/>
            <a:ext cx="4572000" cy="4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CC0000"/>
                </a:solidFill>
                <a:latin typeface="Overpass"/>
                <a:ea typeface="Overpass"/>
                <a:cs typeface="Overpass"/>
                <a:sym typeface="Overpass"/>
              </a:rPr>
              <a:t>RED HAT CONTAINER ADOPTION PROGRAM</a:t>
            </a:r>
            <a:endParaRPr b="1">
              <a:solidFill>
                <a:srgbClr val="CC0000"/>
              </a:solidFill>
              <a:latin typeface="Overpass"/>
              <a:ea typeface="Overpass"/>
              <a:cs typeface="Overpass"/>
              <a:sym typeface="Overpass"/>
            </a:endParaRPr>
          </a:p>
        </p:txBody>
      </p:sp>
      <p:pic>
        <p:nvPicPr>
          <p:cNvPr descr="14_icon1@3x.png" id="1418" name="Google Shape;1418;p142"/>
          <p:cNvPicPr preferRelativeResize="0"/>
          <p:nvPr/>
        </p:nvPicPr>
        <p:blipFill>
          <a:blip r:embed="rId4">
            <a:alphaModFix/>
          </a:blip>
          <a:stretch>
            <a:fillRect/>
          </a:stretch>
        </p:blipFill>
        <p:spPr>
          <a:xfrm>
            <a:off x="913575" y="1223150"/>
            <a:ext cx="359456" cy="531299"/>
          </a:xfrm>
          <a:prstGeom prst="rect">
            <a:avLst/>
          </a:prstGeom>
          <a:noFill/>
          <a:ln>
            <a:noFill/>
          </a:ln>
        </p:spPr>
      </p:pic>
      <p:sp>
        <p:nvSpPr>
          <p:cNvPr id="1419" name="Google Shape;1419;p142"/>
          <p:cNvSpPr txBox="1"/>
          <p:nvPr/>
        </p:nvSpPr>
        <p:spPr>
          <a:xfrm>
            <a:off x="193025" y="1705900"/>
            <a:ext cx="1928100" cy="2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4C4C4C"/>
                </a:solidFill>
                <a:latin typeface="Overpass"/>
                <a:ea typeface="Overpass"/>
                <a:cs typeface="Overpass"/>
                <a:sym typeface="Overpass"/>
              </a:rPr>
              <a:t>EXPERIMENT</a:t>
            </a:r>
            <a:endParaRPr b="1" sz="1200">
              <a:solidFill>
                <a:srgbClr val="4C4C4C"/>
              </a:solidFill>
              <a:latin typeface="Overpass"/>
              <a:ea typeface="Overpass"/>
              <a:cs typeface="Overpass"/>
              <a:sym typeface="Overpass"/>
            </a:endParaRPr>
          </a:p>
        </p:txBody>
      </p:sp>
      <p:sp>
        <p:nvSpPr>
          <p:cNvPr id="1420" name="Google Shape;1420;p142"/>
          <p:cNvSpPr txBox="1"/>
          <p:nvPr/>
        </p:nvSpPr>
        <p:spPr>
          <a:xfrm>
            <a:off x="193025" y="1881799"/>
            <a:ext cx="1928100" cy="62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solidFill>
                  <a:srgbClr val="4C4C4C"/>
                </a:solidFill>
                <a:latin typeface="Overpass"/>
                <a:ea typeface="Overpass"/>
                <a:cs typeface="Overpass"/>
                <a:sym typeface="Overpass"/>
              </a:rPr>
              <a:t>Rapidly build prototypes,</a:t>
            </a:r>
            <a:endParaRPr sz="1100">
              <a:solidFill>
                <a:srgbClr val="4C4C4C"/>
              </a:solidFill>
              <a:latin typeface="Overpass"/>
              <a:ea typeface="Overpass"/>
              <a:cs typeface="Overpass"/>
              <a:sym typeface="Overpass"/>
            </a:endParaRPr>
          </a:p>
          <a:p>
            <a:pPr indent="0" lvl="0" marL="0" rtl="0" algn="ctr">
              <a:spcBef>
                <a:spcPts val="0"/>
              </a:spcBef>
              <a:spcAft>
                <a:spcPts val="0"/>
              </a:spcAft>
              <a:buClr>
                <a:srgbClr val="000000"/>
              </a:buClr>
              <a:buSzPts val="1100"/>
              <a:buFont typeface="Arial"/>
              <a:buNone/>
            </a:pPr>
            <a:r>
              <a:rPr lang="en" sz="1100">
                <a:solidFill>
                  <a:srgbClr val="4C4C4C"/>
                </a:solidFill>
                <a:latin typeface="Overpass"/>
                <a:ea typeface="Overpass"/>
                <a:cs typeface="Overpass"/>
                <a:sym typeface="Overpass"/>
              </a:rPr>
              <a:t>do DevOps, and be agile. </a:t>
            </a:r>
            <a:endParaRPr sz="1100">
              <a:solidFill>
                <a:srgbClr val="4C4C4C"/>
              </a:solidFill>
              <a:latin typeface="Overpass"/>
              <a:ea typeface="Overpass"/>
              <a:cs typeface="Overpass"/>
              <a:sym typeface="Overpass"/>
            </a:endParaRPr>
          </a:p>
        </p:txBody>
      </p:sp>
      <p:pic>
        <p:nvPicPr>
          <p:cNvPr descr="14_icon3@3x.png" id="1421" name="Google Shape;1421;p142"/>
          <p:cNvPicPr preferRelativeResize="0"/>
          <p:nvPr/>
        </p:nvPicPr>
        <p:blipFill>
          <a:blip r:embed="rId5">
            <a:alphaModFix/>
          </a:blip>
          <a:stretch>
            <a:fillRect/>
          </a:stretch>
        </p:blipFill>
        <p:spPr>
          <a:xfrm>
            <a:off x="2689525" y="1295200"/>
            <a:ext cx="957936" cy="418200"/>
          </a:xfrm>
          <a:prstGeom prst="rect">
            <a:avLst/>
          </a:prstGeom>
          <a:noFill/>
          <a:ln>
            <a:noFill/>
          </a:ln>
        </p:spPr>
      </p:pic>
      <p:sp>
        <p:nvSpPr>
          <p:cNvPr id="1422" name="Google Shape;1422;p142"/>
          <p:cNvSpPr txBox="1"/>
          <p:nvPr/>
        </p:nvSpPr>
        <p:spPr>
          <a:xfrm>
            <a:off x="2252275" y="1705900"/>
            <a:ext cx="2055600" cy="2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4C4C4C"/>
                </a:solidFill>
                <a:latin typeface="Overpass"/>
                <a:ea typeface="Overpass"/>
                <a:cs typeface="Overpass"/>
                <a:sym typeface="Overpass"/>
              </a:rPr>
              <a:t>CATALYZE INNOVATION</a:t>
            </a:r>
            <a:endParaRPr b="1" sz="1200">
              <a:solidFill>
                <a:srgbClr val="4C4C4C"/>
              </a:solidFill>
              <a:latin typeface="Overpass"/>
              <a:ea typeface="Overpass"/>
              <a:cs typeface="Overpass"/>
              <a:sym typeface="Overpass"/>
            </a:endParaRPr>
          </a:p>
        </p:txBody>
      </p:sp>
      <p:sp>
        <p:nvSpPr>
          <p:cNvPr id="1423" name="Google Shape;1423;p142"/>
          <p:cNvSpPr txBox="1"/>
          <p:nvPr/>
        </p:nvSpPr>
        <p:spPr>
          <a:xfrm>
            <a:off x="2137825" y="1893800"/>
            <a:ext cx="2284500" cy="62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solidFill>
                  <a:srgbClr val="4C4C4C"/>
                </a:solidFill>
                <a:latin typeface="Overpass"/>
                <a:ea typeface="Overpass"/>
                <a:cs typeface="Overpass"/>
                <a:sym typeface="Overpass"/>
              </a:rPr>
              <a:t>Bring modern application</a:t>
            </a:r>
            <a:endParaRPr sz="1100">
              <a:solidFill>
                <a:srgbClr val="4C4C4C"/>
              </a:solidFill>
              <a:latin typeface="Overpass"/>
              <a:ea typeface="Overpass"/>
              <a:cs typeface="Overpass"/>
              <a:sym typeface="Overpass"/>
            </a:endParaRPr>
          </a:p>
          <a:p>
            <a:pPr indent="0" lvl="0" marL="0" rtl="0" algn="ctr">
              <a:spcBef>
                <a:spcPts val="0"/>
              </a:spcBef>
              <a:spcAft>
                <a:spcPts val="0"/>
              </a:spcAft>
              <a:buNone/>
            </a:pPr>
            <a:r>
              <a:rPr lang="en" sz="1100">
                <a:solidFill>
                  <a:srgbClr val="4C4C4C"/>
                </a:solidFill>
                <a:latin typeface="Overpass"/>
                <a:ea typeface="Overpass"/>
                <a:cs typeface="Overpass"/>
                <a:sym typeface="Overpass"/>
              </a:rPr>
              <a:t>development </a:t>
            </a:r>
            <a:r>
              <a:rPr lang="en" sz="1100">
                <a:solidFill>
                  <a:srgbClr val="4C4C4C"/>
                </a:solidFill>
                <a:latin typeface="Overpass"/>
                <a:ea typeface="Overpass"/>
                <a:cs typeface="Overpass"/>
                <a:sym typeface="Overpass"/>
              </a:rPr>
              <a:t>back to your team.</a:t>
            </a:r>
            <a:endParaRPr sz="1100">
              <a:solidFill>
                <a:srgbClr val="4C4C4C"/>
              </a:solidFill>
              <a:latin typeface="Overpass"/>
              <a:ea typeface="Overpass"/>
              <a:cs typeface="Overpass"/>
              <a:sym typeface="Overpass"/>
            </a:endParaRPr>
          </a:p>
        </p:txBody>
      </p:sp>
      <p:pic>
        <p:nvPicPr>
          <p:cNvPr descr="14_icon2@3x.png" id="1424" name="Google Shape;1424;p142"/>
          <p:cNvPicPr preferRelativeResize="0"/>
          <p:nvPr/>
        </p:nvPicPr>
        <p:blipFill>
          <a:blip r:embed="rId6">
            <a:alphaModFix/>
          </a:blip>
          <a:stretch>
            <a:fillRect/>
          </a:stretch>
        </p:blipFill>
        <p:spPr>
          <a:xfrm>
            <a:off x="1929475" y="2415048"/>
            <a:ext cx="488374" cy="676740"/>
          </a:xfrm>
          <a:prstGeom prst="rect">
            <a:avLst/>
          </a:prstGeom>
          <a:noFill/>
          <a:ln>
            <a:noFill/>
          </a:ln>
        </p:spPr>
      </p:pic>
      <p:sp>
        <p:nvSpPr>
          <p:cNvPr id="1425" name="Google Shape;1425;p142"/>
          <p:cNvSpPr txBox="1"/>
          <p:nvPr/>
        </p:nvSpPr>
        <p:spPr>
          <a:xfrm>
            <a:off x="1222800" y="3063113"/>
            <a:ext cx="1928100" cy="2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4C4C4C"/>
                </a:solidFill>
                <a:latin typeface="Overpass"/>
                <a:ea typeface="Overpass"/>
                <a:cs typeface="Overpass"/>
                <a:sym typeface="Overpass"/>
              </a:rPr>
              <a:t>IMMERSE YOUR TEAM</a:t>
            </a:r>
            <a:endParaRPr b="1" sz="1200">
              <a:solidFill>
                <a:srgbClr val="4C4C4C"/>
              </a:solidFill>
              <a:latin typeface="Overpass"/>
              <a:ea typeface="Overpass"/>
              <a:cs typeface="Overpass"/>
              <a:sym typeface="Overpass"/>
            </a:endParaRPr>
          </a:p>
        </p:txBody>
      </p:sp>
      <p:sp>
        <p:nvSpPr>
          <p:cNvPr id="1426" name="Google Shape;1426;p142"/>
          <p:cNvSpPr txBox="1"/>
          <p:nvPr/>
        </p:nvSpPr>
        <p:spPr>
          <a:xfrm>
            <a:off x="1065975" y="3251013"/>
            <a:ext cx="2394300" cy="62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solidFill>
                  <a:srgbClr val="4C4C4C"/>
                </a:solidFill>
                <a:latin typeface="Overpass"/>
                <a:ea typeface="Overpass"/>
                <a:cs typeface="Overpass"/>
                <a:sym typeface="Overpass"/>
              </a:rPr>
              <a:t>Work side by side with experts</a:t>
            </a:r>
            <a:endParaRPr sz="1100">
              <a:solidFill>
                <a:srgbClr val="4C4C4C"/>
              </a:solidFill>
              <a:latin typeface="Overpass"/>
              <a:ea typeface="Overpass"/>
              <a:cs typeface="Overpass"/>
              <a:sym typeface="Overpass"/>
            </a:endParaRPr>
          </a:p>
          <a:p>
            <a:pPr indent="0" lvl="0" marL="0" rtl="0" algn="ctr">
              <a:spcBef>
                <a:spcPts val="0"/>
              </a:spcBef>
              <a:spcAft>
                <a:spcPts val="0"/>
              </a:spcAft>
              <a:buNone/>
            </a:pPr>
            <a:r>
              <a:rPr lang="en" sz="1100">
                <a:solidFill>
                  <a:srgbClr val="4C4C4C"/>
                </a:solidFill>
                <a:latin typeface="Overpass"/>
                <a:ea typeface="Overpass"/>
                <a:cs typeface="Overpass"/>
                <a:sym typeface="Overpass"/>
              </a:rPr>
              <a:t>in a residency-style engagement.</a:t>
            </a:r>
            <a:endParaRPr sz="1100">
              <a:solidFill>
                <a:srgbClr val="4C4C4C"/>
              </a:solidFill>
              <a:latin typeface="Overpass"/>
              <a:ea typeface="Overpass"/>
              <a:cs typeface="Overpass"/>
              <a:sym typeface="Overpass"/>
            </a:endParaRPr>
          </a:p>
        </p:txBody>
      </p:sp>
      <p:sp>
        <p:nvSpPr>
          <p:cNvPr id="1427" name="Google Shape;1427;p142"/>
          <p:cNvSpPr txBox="1"/>
          <p:nvPr/>
        </p:nvSpPr>
        <p:spPr>
          <a:xfrm>
            <a:off x="4956000" y="1647450"/>
            <a:ext cx="3804000" cy="2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4C4C4C"/>
                </a:solidFill>
                <a:latin typeface="Overpass"/>
                <a:ea typeface="Overpass"/>
                <a:cs typeface="Overpass"/>
                <a:sym typeface="Overpass"/>
              </a:rPr>
              <a:t>FRAMEWORK FOR SUCCESSFUL CONTAINER ADOPTION AND I.T. TRANSFORMATION:</a:t>
            </a:r>
            <a:endParaRPr b="1" sz="1200">
              <a:solidFill>
                <a:srgbClr val="4C4C4C"/>
              </a:solidFill>
              <a:latin typeface="Overpass"/>
              <a:ea typeface="Overpass"/>
              <a:cs typeface="Overpass"/>
              <a:sym typeface="Overpass"/>
            </a:endParaRPr>
          </a:p>
        </p:txBody>
      </p:sp>
      <p:sp>
        <p:nvSpPr>
          <p:cNvPr id="1428" name="Google Shape;1428;p142"/>
          <p:cNvSpPr txBox="1"/>
          <p:nvPr/>
        </p:nvSpPr>
        <p:spPr>
          <a:xfrm>
            <a:off x="5064225" y="2559000"/>
            <a:ext cx="3695100" cy="1421700"/>
          </a:xfrm>
          <a:prstGeom prst="rect">
            <a:avLst/>
          </a:prstGeom>
          <a:noFill/>
          <a:ln>
            <a:noFill/>
          </a:ln>
        </p:spPr>
        <p:txBody>
          <a:bodyPr anchorCtr="0" anchor="t" bIns="91425" lIns="91425" spcFirstLastPara="1" rIns="91425" wrap="square" tIns="91425">
            <a:noAutofit/>
          </a:bodyPr>
          <a:lstStyle/>
          <a:p>
            <a:pPr indent="-115570" lvl="0" marL="91440" rtl="0" algn="l">
              <a:spcBef>
                <a:spcPts val="0"/>
              </a:spcBef>
              <a:spcAft>
                <a:spcPts val="0"/>
              </a:spcAft>
              <a:buClr>
                <a:srgbClr val="4C4C4C"/>
              </a:buClr>
              <a:buSzPts val="1100"/>
              <a:buFont typeface="Overpass"/>
              <a:buChar char="●"/>
            </a:pPr>
            <a:r>
              <a:rPr lang="en" sz="1100">
                <a:solidFill>
                  <a:srgbClr val="4C4C4C"/>
                </a:solidFill>
                <a:latin typeface="Overpass"/>
                <a:ea typeface="Overpass"/>
                <a:cs typeface="Overpass"/>
                <a:sym typeface="Overpass"/>
              </a:rPr>
              <a:t>Create a production platform and team to run it</a:t>
            </a:r>
            <a:endParaRPr sz="1100">
              <a:solidFill>
                <a:srgbClr val="4C4C4C"/>
              </a:solidFill>
              <a:latin typeface="Overpass"/>
              <a:ea typeface="Overpass"/>
              <a:cs typeface="Overpass"/>
              <a:sym typeface="Overpass"/>
            </a:endParaRPr>
          </a:p>
          <a:p>
            <a:pPr indent="-115570" lvl="0" marL="91440" rtl="0" algn="l">
              <a:spcBef>
                <a:spcPts val="0"/>
              </a:spcBef>
              <a:spcAft>
                <a:spcPts val="0"/>
              </a:spcAft>
              <a:buClr>
                <a:srgbClr val="4C4C4C"/>
              </a:buClr>
              <a:buSzPts val="1100"/>
              <a:buFont typeface="Overpass"/>
              <a:buChar char="●"/>
            </a:pPr>
            <a:r>
              <a:rPr lang="en" sz="1100">
                <a:solidFill>
                  <a:srgbClr val="4C4C4C"/>
                </a:solidFill>
                <a:latin typeface="Overpass"/>
                <a:ea typeface="Overpass"/>
                <a:cs typeface="Overpass"/>
                <a:sym typeface="Overpass"/>
              </a:rPr>
              <a:t>Create end-to-end container-driven deployment automation</a:t>
            </a:r>
            <a:endParaRPr sz="1100">
              <a:solidFill>
                <a:srgbClr val="4C4C4C"/>
              </a:solidFill>
              <a:latin typeface="Overpass"/>
              <a:ea typeface="Overpass"/>
              <a:cs typeface="Overpass"/>
              <a:sym typeface="Overpass"/>
            </a:endParaRPr>
          </a:p>
          <a:p>
            <a:pPr indent="-115570" lvl="0" marL="91440" rtl="0" algn="l">
              <a:spcBef>
                <a:spcPts val="0"/>
              </a:spcBef>
              <a:spcAft>
                <a:spcPts val="0"/>
              </a:spcAft>
              <a:buClr>
                <a:srgbClr val="4C4C4C"/>
              </a:buClr>
              <a:buSzPts val="1100"/>
              <a:buFont typeface="Overpass"/>
              <a:buChar char="●"/>
            </a:pPr>
            <a:r>
              <a:rPr lang="en" sz="1100">
                <a:solidFill>
                  <a:srgbClr val="4C4C4C"/>
                </a:solidFill>
                <a:latin typeface="Overpass"/>
                <a:ea typeface="Overpass"/>
                <a:cs typeface="Overpass"/>
                <a:sym typeface="Overpass"/>
              </a:rPr>
              <a:t>Scale application onboarding expertise </a:t>
            </a:r>
            <a:endParaRPr sz="1100">
              <a:solidFill>
                <a:srgbClr val="4C4C4C"/>
              </a:solidFill>
              <a:latin typeface="Overpass"/>
              <a:ea typeface="Overpass"/>
              <a:cs typeface="Overpass"/>
              <a:sym typeface="Overpass"/>
            </a:endParaRPr>
          </a:p>
          <a:p>
            <a:pPr indent="-115570" lvl="0" marL="91440" rtl="0" algn="l">
              <a:spcBef>
                <a:spcPts val="0"/>
              </a:spcBef>
              <a:spcAft>
                <a:spcPts val="0"/>
              </a:spcAft>
              <a:buClr>
                <a:srgbClr val="4C4C4C"/>
              </a:buClr>
              <a:buSzPts val="1100"/>
              <a:buFont typeface="Overpass"/>
              <a:buChar char="●"/>
            </a:pPr>
            <a:r>
              <a:rPr lang="en" sz="1100">
                <a:solidFill>
                  <a:srgbClr val="4C4C4C"/>
                </a:solidFill>
                <a:latin typeface="Overpass"/>
                <a:ea typeface="Overpass"/>
                <a:cs typeface="Overpass"/>
                <a:sym typeface="Overpass"/>
              </a:rPr>
              <a:t>Guide new Kubernetes-native development</a:t>
            </a:r>
            <a:endParaRPr sz="1100">
              <a:solidFill>
                <a:srgbClr val="4C4C4C"/>
              </a:solidFill>
              <a:latin typeface="Overpass"/>
              <a:ea typeface="Overpass"/>
              <a:cs typeface="Overpass"/>
              <a:sym typeface="Overpass"/>
            </a:endParaRPr>
          </a:p>
          <a:p>
            <a:pPr indent="-115570" lvl="0" marL="91440" rtl="0" algn="l">
              <a:spcBef>
                <a:spcPts val="0"/>
              </a:spcBef>
              <a:spcAft>
                <a:spcPts val="0"/>
              </a:spcAft>
              <a:buClr>
                <a:srgbClr val="4C4C4C"/>
              </a:buClr>
              <a:buSzPts val="1100"/>
              <a:buFont typeface="Overpass"/>
              <a:buChar char="●"/>
            </a:pPr>
            <a:r>
              <a:rPr lang="en" sz="1100">
                <a:solidFill>
                  <a:srgbClr val="4C4C4C"/>
                </a:solidFill>
                <a:latin typeface="Overpass"/>
                <a:ea typeface="Overpass"/>
                <a:cs typeface="Overpass"/>
                <a:sym typeface="Overpass"/>
              </a:rPr>
              <a:t>Align business with IT through </a:t>
            </a:r>
            <a:r>
              <a:rPr b="1" lang="en" sz="1100">
                <a:solidFill>
                  <a:srgbClr val="4C4C4C"/>
                </a:solidFill>
                <a:latin typeface="Overpass"/>
                <a:ea typeface="Overpass"/>
                <a:cs typeface="Overpass"/>
                <a:sym typeface="Overpass"/>
              </a:rPr>
              <a:t>included Red Hat Open Innovation Labs</a:t>
            </a:r>
            <a:endParaRPr b="1" sz="1100">
              <a:solidFill>
                <a:srgbClr val="4C4C4C"/>
              </a:solidFill>
              <a:latin typeface="Overpass"/>
              <a:ea typeface="Overpass"/>
              <a:cs typeface="Overpass"/>
              <a:sym typeface="Overpass"/>
            </a:endParaRPr>
          </a:p>
        </p:txBody>
      </p:sp>
      <p:pic>
        <p:nvPicPr>
          <p:cNvPr descr="Icon_RH_Object_Clipboard-Checklist-C_RGB_Flat.png" id="1429" name="Google Shape;1429;p142"/>
          <p:cNvPicPr preferRelativeResize="0"/>
          <p:nvPr/>
        </p:nvPicPr>
        <p:blipFill>
          <a:blip r:embed="rId7">
            <a:alphaModFix/>
          </a:blip>
          <a:stretch>
            <a:fillRect/>
          </a:stretch>
        </p:blipFill>
        <p:spPr>
          <a:xfrm>
            <a:off x="5316074" y="1201398"/>
            <a:ext cx="265200" cy="364080"/>
          </a:xfrm>
          <a:prstGeom prst="rect">
            <a:avLst/>
          </a:prstGeom>
          <a:noFill/>
          <a:ln>
            <a:noFill/>
          </a:ln>
        </p:spPr>
      </p:pic>
      <p:pic>
        <p:nvPicPr>
          <p:cNvPr descr="Icon_RH_Cloud_Create-Build_RGB_Flat.png" id="1430" name="Google Shape;1430;p142"/>
          <p:cNvPicPr preferRelativeResize="0"/>
          <p:nvPr/>
        </p:nvPicPr>
        <p:blipFill>
          <a:blip r:embed="rId8">
            <a:alphaModFix/>
          </a:blip>
          <a:stretch>
            <a:fillRect/>
          </a:stretch>
        </p:blipFill>
        <p:spPr>
          <a:xfrm>
            <a:off x="5919674" y="1222499"/>
            <a:ext cx="667300" cy="304681"/>
          </a:xfrm>
          <a:prstGeom prst="rect">
            <a:avLst/>
          </a:prstGeom>
          <a:noFill/>
          <a:ln>
            <a:noFill/>
          </a:ln>
        </p:spPr>
      </p:pic>
      <p:pic>
        <p:nvPicPr>
          <p:cNvPr descr="Hyperscale_Flat.png" id="1431" name="Google Shape;1431;p142"/>
          <p:cNvPicPr preferRelativeResize="0"/>
          <p:nvPr/>
        </p:nvPicPr>
        <p:blipFill>
          <a:blip r:embed="rId9">
            <a:alphaModFix/>
          </a:blip>
          <a:stretch>
            <a:fillRect/>
          </a:stretch>
        </p:blipFill>
        <p:spPr>
          <a:xfrm>
            <a:off x="6722824" y="1246426"/>
            <a:ext cx="667299" cy="462892"/>
          </a:xfrm>
          <a:prstGeom prst="rect">
            <a:avLst/>
          </a:prstGeom>
          <a:noFill/>
          <a:ln>
            <a:noFill/>
          </a:ln>
        </p:spPr>
      </p:pic>
      <p:sp>
        <p:nvSpPr>
          <p:cNvPr id="1432" name="Google Shape;1432;p142"/>
          <p:cNvSpPr/>
          <p:nvPr/>
        </p:nvSpPr>
        <p:spPr>
          <a:xfrm>
            <a:off x="7954604" y="1366562"/>
            <a:ext cx="265200" cy="272100"/>
          </a:xfrm>
          <a:prstGeom prst="ellipse">
            <a:avLst/>
          </a:prstGeom>
          <a:solidFill>
            <a:srgbClr val="EFEFE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on_RH_Transportation_Space-Rocket_RGB_Flat.png" id="1433" name="Google Shape;1433;p142"/>
          <p:cNvPicPr preferRelativeResize="0"/>
          <p:nvPr/>
        </p:nvPicPr>
        <p:blipFill>
          <a:blip r:embed="rId10">
            <a:alphaModFix/>
          </a:blip>
          <a:stretch>
            <a:fillRect/>
          </a:stretch>
        </p:blipFill>
        <p:spPr>
          <a:xfrm>
            <a:off x="8001420" y="1424936"/>
            <a:ext cx="161749" cy="170568"/>
          </a:xfrm>
          <a:prstGeom prst="rect">
            <a:avLst/>
          </a:prstGeom>
          <a:noFill/>
          <a:ln>
            <a:noFill/>
          </a:ln>
        </p:spPr>
      </p:pic>
      <p:sp>
        <p:nvSpPr>
          <p:cNvPr id="1434" name="Google Shape;1434;p142"/>
          <p:cNvSpPr txBox="1"/>
          <p:nvPr/>
        </p:nvSpPr>
        <p:spPr>
          <a:xfrm>
            <a:off x="5083650" y="2139263"/>
            <a:ext cx="32439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C4C4C"/>
                </a:solidFill>
                <a:latin typeface="Overpass"/>
                <a:ea typeface="Overpass"/>
                <a:cs typeface="Overpass"/>
                <a:sym typeface="Overpass"/>
              </a:rPr>
              <a:t>Mentoring, training, and side-by-side collaboration</a:t>
            </a:r>
            <a:r>
              <a:rPr lang="en" sz="1100">
                <a:solidFill>
                  <a:srgbClr val="4C4C4C"/>
                </a:solidFill>
                <a:latin typeface="Overpass"/>
                <a:ea typeface="Overpass"/>
                <a:cs typeface="Overpass"/>
                <a:sym typeface="Overpass"/>
              </a:rPr>
              <a:t> to:</a:t>
            </a:r>
            <a:endParaRPr b="1" sz="1100">
              <a:solidFill>
                <a:srgbClr val="4C4C4C"/>
              </a:solidFill>
              <a:latin typeface="Overpass"/>
              <a:ea typeface="Overpass"/>
              <a:cs typeface="Overpass"/>
              <a:sym typeface="Overpass"/>
            </a:endParaRPr>
          </a:p>
        </p:txBody>
      </p:sp>
      <p:sp>
        <p:nvSpPr>
          <p:cNvPr id="1435" name="Google Shape;1435;p142"/>
          <p:cNvSpPr txBox="1"/>
          <p:nvPr/>
        </p:nvSpPr>
        <p:spPr>
          <a:xfrm>
            <a:off x="384000" y="3977025"/>
            <a:ext cx="3804000" cy="622500"/>
          </a:xfrm>
          <a:prstGeom prst="rect">
            <a:avLst/>
          </a:prstGeom>
          <a:solidFill>
            <a:srgbClr val="CC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TO SHOW YOUR TEAMS HOW OPENSHIFT AND MODERN DEVELOPMENT PRACTICES CAN DRIVE INNOVATION: START WITH A 4- TO 12-WEEK LABS RESIDENCY</a:t>
            </a:r>
            <a:endParaRPr sz="1000">
              <a:solidFill>
                <a:srgbClr val="FFFFFF"/>
              </a:solidFill>
              <a:latin typeface="Overpass"/>
              <a:ea typeface="Overpass"/>
              <a:cs typeface="Overpass"/>
              <a:sym typeface="Overpass"/>
            </a:endParaRPr>
          </a:p>
        </p:txBody>
      </p:sp>
      <p:sp>
        <p:nvSpPr>
          <p:cNvPr id="1436" name="Google Shape;1436;p142"/>
          <p:cNvSpPr txBox="1"/>
          <p:nvPr/>
        </p:nvSpPr>
        <p:spPr>
          <a:xfrm>
            <a:off x="4955200" y="3977025"/>
            <a:ext cx="3804000" cy="622500"/>
          </a:xfrm>
          <a:prstGeom prst="rect">
            <a:avLst/>
          </a:prstGeom>
          <a:solidFill>
            <a:srgbClr val="CC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TO BEGIN A COMPREHENSIVE PROGRAM (INCLUDING OPEN INNOVATION LABS): START WITH THE 12-WEEK </a:t>
            </a:r>
            <a:r>
              <a:rPr b="1" lang="en" sz="1000" u="sng">
                <a:solidFill>
                  <a:srgbClr val="FFFFFF"/>
                </a:solidFill>
                <a:latin typeface="Overpass"/>
                <a:ea typeface="Overpass"/>
                <a:cs typeface="Overpass"/>
                <a:sym typeface="Overpass"/>
                <a:hlinkClick r:id="rId11"/>
              </a:rPr>
              <a:t>RED HAT CONSULTING CONTAINER PLATFORM PILOT</a:t>
            </a:r>
            <a:endParaRPr sz="1000">
              <a:solidFill>
                <a:srgbClr val="FFFFFF"/>
              </a:solidFill>
              <a:latin typeface="Overpass"/>
              <a:ea typeface="Overpass"/>
              <a:cs typeface="Overpass"/>
              <a:sym typeface="Overpass"/>
            </a:endParaRPr>
          </a:p>
        </p:txBody>
      </p:sp>
      <p:sp>
        <p:nvSpPr>
          <p:cNvPr id="1437" name="Google Shape;1437;p142"/>
          <p:cNvSpPr txBox="1"/>
          <p:nvPr>
            <p:ph type="title"/>
          </p:nvPr>
        </p:nvSpPr>
        <p:spPr>
          <a:xfrm>
            <a:off x="741200" y="208975"/>
            <a:ext cx="7838700" cy="531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900"/>
              <a:t>Red Hat Services for OpenShift adoption</a:t>
            </a:r>
            <a:endParaRPr sz="29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1" name="Shape 1441"/>
        <p:cNvGrpSpPr/>
        <p:nvPr/>
      </p:nvGrpSpPr>
      <p:grpSpPr>
        <a:xfrm>
          <a:off x="0" y="0"/>
          <a:ext cx="0" cy="0"/>
          <a:chOff x="0" y="0"/>
          <a:chExt cx="0" cy="0"/>
        </a:xfrm>
      </p:grpSpPr>
      <p:sp>
        <p:nvSpPr>
          <p:cNvPr id="1442" name="Google Shape;1442;p143"/>
          <p:cNvSpPr/>
          <p:nvPr/>
        </p:nvSpPr>
        <p:spPr>
          <a:xfrm>
            <a:off x="0" y="1410075"/>
            <a:ext cx="9144000" cy="1980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43"/>
          <p:cNvSpPr txBox="1"/>
          <p:nvPr/>
        </p:nvSpPr>
        <p:spPr>
          <a:xfrm>
            <a:off x="6398300" y="1496725"/>
            <a:ext cx="2202000" cy="460500"/>
          </a:xfrm>
          <a:prstGeom prst="rect">
            <a:avLst/>
          </a:prstGeom>
          <a:noFill/>
          <a:ln>
            <a:noFill/>
          </a:ln>
        </p:spPr>
        <p:txBody>
          <a:bodyPr anchorCtr="0" anchor="t" bIns="83800" lIns="83800" spcFirstLastPara="1" rIns="83800" wrap="square" tIns="83800">
            <a:noAutofit/>
          </a:bodyPr>
          <a:lstStyle/>
          <a:p>
            <a:pPr indent="0" lvl="0" marL="0" marR="0" rtl="0" algn="ctr">
              <a:lnSpc>
                <a:spcPct val="100000"/>
              </a:lnSpc>
              <a:spcBef>
                <a:spcPts val="0"/>
              </a:spcBef>
              <a:spcAft>
                <a:spcPts val="0"/>
              </a:spcAft>
              <a:buClr>
                <a:srgbClr val="000000"/>
              </a:buClr>
              <a:buFont typeface="Proxima Nova"/>
              <a:buNone/>
            </a:pPr>
            <a:r>
              <a:rPr b="1" lang="en" sz="1800">
                <a:solidFill>
                  <a:srgbClr val="FFFFFF"/>
                </a:solidFill>
                <a:latin typeface="Overpass"/>
                <a:ea typeface="Overpass"/>
                <a:cs typeface="Overpass"/>
                <a:sym typeface="Overpass"/>
              </a:rPr>
              <a:t>COMPREHENSIVE</a:t>
            </a:r>
            <a:endParaRPr b="1" i="0" sz="1800" u="none" cap="none" strike="noStrike">
              <a:solidFill>
                <a:srgbClr val="FFFFFF"/>
              </a:solidFill>
              <a:latin typeface="Overpass"/>
              <a:ea typeface="Overpass"/>
              <a:cs typeface="Overpass"/>
              <a:sym typeface="Overpass"/>
            </a:endParaRPr>
          </a:p>
        </p:txBody>
      </p:sp>
      <p:sp>
        <p:nvSpPr>
          <p:cNvPr id="1444" name="Google Shape;1444;p143"/>
          <p:cNvSpPr txBox="1"/>
          <p:nvPr/>
        </p:nvSpPr>
        <p:spPr>
          <a:xfrm>
            <a:off x="4657130" y="1496718"/>
            <a:ext cx="1602300" cy="460500"/>
          </a:xfrm>
          <a:prstGeom prst="rect">
            <a:avLst/>
          </a:prstGeom>
          <a:noFill/>
          <a:ln>
            <a:noFill/>
          </a:ln>
        </p:spPr>
        <p:txBody>
          <a:bodyPr anchorCtr="0" anchor="t" bIns="83800" lIns="83800" spcFirstLastPara="1" rIns="83800" wrap="square" tIns="83800">
            <a:noAutofit/>
          </a:bodyPr>
          <a:lstStyle/>
          <a:p>
            <a:pPr indent="0" lvl="0" marL="0" marR="0" rtl="0" algn="ctr">
              <a:lnSpc>
                <a:spcPct val="100000"/>
              </a:lnSpc>
              <a:spcBef>
                <a:spcPts val="0"/>
              </a:spcBef>
              <a:spcAft>
                <a:spcPts val="0"/>
              </a:spcAft>
              <a:buClr>
                <a:srgbClr val="000000"/>
              </a:buClr>
              <a:buFont typeface="Proxima Nova"/>
              <a:buNone/>
            </a:pPr>
            <a:r>
              <a:rPr b="1" lang="en" sz="1800">
                <a:solidFill>
                  <a:srgbClr val="FFFFFF"/>
                </a:solidFill>
                <a:latin typeface="Overpass"/>
                <a:ea typeface="Overpass"/>
                <a:cs typeface="Overpass"/>
                <a:sym typeface="Overpass"/>
              </a:rPr>
              <a:t>CLOUD</a:t>
            </a:r>
            <a:endParaRPr b="1" i="0" sz="1800" u="none" cap="none" strike="noStrike">
              <a:solidFill>
                <a:srgbClr val="FFFFFF"/>
              </a:solidFill>
              <a:latin typeface="Overpass"/>
              <a:ea typeface="Overpass"/>
              <a:cs typeface="Overpass"/>
              <a:sym typeface="Overpass"/>
            </a:endParaRPr>
          </a:p>
        </p:txBody>
      </p:sp>
      <p:sp>
        <p:nvSpPr>
          <p:cNvPr id="1445" name="Google Shape;1445;p143"/>
          <p:cNvSpPr txBox="1"/>
          <p:nvPr/>
        </p:nvSpPr>
        <p:spPr>
          <a:xfrm>
            <a:off x="2662475" y="1496718"/>
            <a:ext cx="1676400" cy="460500"/>
          </a:xfrm>
          <a:prstGeom prst="rect">
            <a:avLst/>
          </a:prstGeom>
          <a:noFill/>
          <a:ln>
            <a:noFill/>
          </a:ln>
        </p:spPr>
        <p:txBody>
          <a:bodyPr anchorCtr="0" anchor="t" bIns="83800" lIns="83800" spcFirstLastPara="1" rIns="83800" wrap="square" tIns="83800">
            <a:noAutofit/>
          </a:bodyPr>
          <a:lstStyle/>
          <a:p>
            <a:pPr indent="0" lvl="0" marL="0" marR="0" rtl="0" algn="ctr">
              <a:lnSpc>
                <a:spcPct val="100000"/>
              </a:lnSpc>
              <a:spcBef>
                <a:spcPts val="0"/>
              </a:spcBef>
              <a:spcAft>
                <a:spcPts val="0"/>
              </a:spcAft>
              <a:buClr>
                <a:srgbClr val="000000"/>
              </a:buClr>
              <a:buFont typeface="Proxima Nova"/>
              <a:buNone/>
            </a:pPr>
            <a:r>
              <a:rPr b="1" lang="en" sz="1800">
                <a:solidFill>
                  <a:srgbClr val="FFFFFF"/>
                </a:solidFill>
                <a:latin typeface="Overpass"/>
                <a:ea typeface="Overpass"/>
                <a:cs typeface="Overpass"/>
                <a:sym typeface="Overpass"/>
              </a:rPr>
              <a:t>CUSTOMERS</a:t>
            </a:r>
            <a:endParaRPr b="1" i="0" sz="1800" u="none" cap="none" strike="noStrike">
              <a:solidFill>
                <a:srgbClr val="FFFFFF"/>
              </a:solidFill>
              <a:latin typeface="Overpass"/>
              <a:ea typeface="Overpass"/>
              <a:cs typeface="Overpass"/>
              <a:sym typeface="Overpass"/>
            </a:endParaRPr>
          </a:p>
        </p:txBody>
      </p:sp>
      <p:sp>
        <p:nvSpPr>
          <p:cNvPr id="1446" name="Google Shape;1446;p143"/>
          <p:cNvSpPr txBox="1"/>
          <p:nvPr/>
        </p:nvSpPr>
        <p:spPr>
          <a:xfrm>
            <a:off x="733250" y="1496718"/>
            <a:ext cx="1676400" cy="460500"/>
          </a:xfrm>
          <a:prstGeom prst="rect">
            <a:avLst/>
          </a:prstGeom>
          <a:noFill/>
          <a:ln>
            <a:noFill/>
          </a:ln>
        </p:spPr>
        <p:txBody>
          <a:bodyPr anchorCtr="0" anchor="t" bIns="83800" lIns="83800" spcFirstLastPara="1" rIns="83800" wrap="square" tIns="83800">
            <a:noAutofit/>
          </a:bodyPr>
          <a:lstStyle/>
          <a:p>
            <a:pPr indent="0" lvl="0" marL="0" marR="0" rtl="0" algn="ctr">
              <a:lnSpc>
                <a:spcPct val="100000"/>
              </a:lnSpc>
              <a:spcBef>
                <a:spcPts val="0"/>
              </a:spcBef>
              <a:spcAft>
                <a:spcPts val="0"/>
              </a:spcAft>
              <a:buClr>
                <a:srgbClr val="000000"/>
              </a:buClr>
              <a:buFont typeface="Proxima Nova"/>
              <a:buNone/>
            </a:pPr>
            <a:r>
              <a:rPr b="1" lang="en" sz="1800">
                <a:solidFill>
                  <a:srgbClr val="FFFFFF"/>
                </a:solidFill>
                <a:latin typeface="Overpass"/>
                <a:ea typeface="Overpass"/>
                <a:cs typeface="Overpass"/>
                <a:sym typeface="Overpass"/>
              </a:rPr>
              <a:t>CODE</a:t>
            </a:r>
            <a:endParaRPr b="1" sz="1800">
              <a:solidFill>
                <a:srgbClr val="FFFFFF"/>
              </a:solidFill>
              <a:latin typeface="Overpass"/>
              <a:ea typeface="Overpass"/>
              <a:cs typeface="Overpass"/>
              <a:sym typeface="Overpass"/>
            </a:endParaRPr>
          </a:p>
        </p:txBody>
      </p:sp>
      <p:sp>
        <p:nvSpPr>
          <p:cNvPr id="1447" name="Google Shape;1447;p143"/>
          <p:cNvSpPr txBox="1"/>
          <p:nvPr/>
        </p:nvSpPr>
        <p:spPr>
          <a:xfrm>
            <a:off x="4535175" y="3275775"/>
            <a:ext cx="1846200" cy="1551000"/>
          </a:xfrm>
          <a:prstGeom prst="rect">
            <a:avLst/>
          </a:prstGeom>
          <a:noFill/>
          <a:ln>
            <a:noFill/>
          </a:ln>
        </p:spPr>
        <p:txBody>
          <a:bodyPr anchorCtr="0" anchor="t" bIns="91425" lIns="91425" spcFirstLastPara="1" rIns="91425" wrap="square" tIns="91425">
            <a:noAutofit/>
          </a:bodyPr>
          <a:lstStyle/>
          <a:p>
            <a:pPr indent="0" lvl="0" marL="0" rtl="0" algn="ctr">
              <a:spcBef>
                <a:spcPts val="900"/>
              </a:spcBef>
              <a:spcAft>
                <a:spcPts val="0"/>
              </a:spcAft>
              <a:buNone/>
            </a:pPr>
            <a:r>
              <a:rPr lang="en" sz="1100">
                <a:latin typeface="Overpass"/>
                <a:ea typeface="Overpass"/>
                <a:cs typeface="Overpass"/>
                <a:sym typeface="Overpass"/>
              </a:rPr>
              <a:t>We have strong partnerships with cloud providers, ISVs, &amp; CCSPs. </a:t>
            </a:r>
            <a:endParaRPr sz="1100">
              <a:latin typeface="Overpass"/>
              <a:ea typeface="Overpass"/>
              <a:cs typeface="Overpass"/>
              <a:sym typeface="Overpass"/>
            </a:endParaRPr>
          </a:p>
          <a:p>
            <a:pPr indent="0" lvl="0" marL="0" rtl="0" algn="ctr">
              <a:spcBef>
                <a:spcPts val="900"/>
              </a:spcBef>
              <a:spcAft>
                <a:spcPts val="0"/>
              </a:spcAft>
              <a:buNone/>
            </a:pPr>
            <a:r>
              <a:rPr lang="en" sz="1100">
                <a:latin typeface="Overpass"/>
                <a:ea typeface="Overpass"/>
                <a:cs typeface="Overpass"/>
                <a:sym typeface="Overpass"/>
              </a:rPr>
              <a:t>We have an extensive container catalog of certified partner images.</a:t>
            </a:r>
            <a:endParaRPr sz="1100">
              <a:latin typeface="Overpass"/>
              <a:ea typeface="Overpass"/>
              <a:cs typeface="Overpass"/>
              <a:sym typeface="Overpass"/>
            </a:endParaRPr>
          </a:p>
        </p:txBody>
      </p:sp>
      <p:pic>
        <p:nvPicPr>
          <p:cNvPr id="1448" name="Google Shape;1448;p143"/>
          <p:cNvPicPr preferRelativeResize="0"/>
          <p:nvPr/>
        </p:nvPicPr>
        <p:blipFill>
          <a:blip r:embed="rId3">
            <a:alphaModFix/>
          </a:blip>
          <a:stretch>
            <a:fillRect/>
          </a:stretch>
        </p:blipFill>
        <p:spPr>
          <a:xfrm>
            <a:off x="5107604" y="2851192"/>
            <a:ext cx="665565" cy="428037"/>
          </a:xfrm>
          <a:prstGeom prst="rect">
            <a:avLst/>
          </a:prstGeom>
          <a:noFill/>
          <a:ln>
            <a:noFill/>
          </a:ln>
        </p:spPr>
      </p:pic>
      <p:sp>
        <p:nvSpPr>
          <p:cNvPr id="1449" name="Google Shape;1449;p143"/>
          <p:cNvSpPr txBox="1"/>
          <p:nvPr/>
        </p:nvSpPr>
        <p:spPr>
          <a:xfrm>
            <a:off x="6523700" y="3275775"/>
            <a:ext cx="2076600" cy="1551000"/>
          </a:xfrm>
          <a:prstGeom prst="rect">
            <a:avLst/>
          </a:prstGeom>
          <a:noFill/>
          <a:ln>
            <a:noFill/>
          </a:ln>
        </p:spPr>
        <p:txBody>
          <a:bodyPr anchorCtr="0" anchor="t" bIns="91425" lIns="91425" spcFirstLastPara="1" rIns="91425" wrap="square" tIns="91425">
            <a:noAutofit/>
          </a:bodyPr>
          <a:lstStyle/>
          <a:p>
            <a:pPr indent="0" lvl="0" marL="0" rtl="0" algn="ctr">
              <a:spcBef>
                <a:spcPts val="900"/>
              </a:spcBef>
              <a:spcAft>
                <a:spcPts val="0"/>
              </a:spcAft>
              <a:buNone/>
            </a:pPr>
            <a:r>
              <a:rPr lang="en" sz="1100">
                <a:latin typeface="Overpass"/>
                <a:ea typeface="Overpass"/>
                <a:cs typeface="Overpass"/>
                <a:sym typeface="Overpass"/>
              </a:rPr>
              <a:t>Our comprehensive portfolio of container products and services includes developer tools, security, application services, storage, &amp; management.</a:t>
            </a:r>
            <a:endParaRPr sz="1100">
              <a:latin typeface="Overpass"/>
              <a:ea typeface="Overpass"/>
              <a:cs typeface="Overpass"/>
              <a:sym typeface="Overpass"/>
            </a:endParaRPr>
          </a:p>
        </p:txBody>
      </p:sp>
      <p:sp>
        <p:nvSpPr>
          <p:cNvPr id="1450" name="Google Shape;1450;p143"/>
          <p:cNvSpPr txBox="1"/>
          <p:nvPr/>
        </p:nvSpPr>
        <p:spPr>
          <a:xfrm>
            <a:off x="648350" y="3275775"/>
            <a:ext cx="1846200" cy="1551000"/>
          </a:xfrm>
          <a:prstGeom prst="rect">
            <a:avLst/>
          </a:prstGeom>
          <a:noFill/>
          <a:ln>
            <a:noFill/>
          </a:ln>
        </p:spPr>
        <p:txBody>
          <a:bodyPr anchorCtr="0" anchor="t" bIns="91425" lIns="91425" spcFirstLastPara="1" rIns="91425" wrap="square" tIns="91425">
            <a:noAutofit/>
          </a:bodyPr>
          <a:lstStyle/>
          <a:p>
            <a:pPr indent="0" lvl="0" marL="0" rtl="0" algn="ctr">
              <a:spcBef>
                <a:spcPts val="900"/>
              </a:spcBef>
              <a:spcAft>
                <a:spcPts val="0"/>
              </a:spcAft>
              <a:buNone/>
            </a:pPr>
            <a:r>
              <a:rPr lang="en" sz="1100">
                <a:latin typeface="Overpass"/>
                <a:ea typeface="Overpass"/>
                <a:cs typeface="Overpass"/>
                <a:sym typeface="Overpass"/>
              </a:rPr>
              <a:t>Red Hat is a leading Kubernetes developer &amp; contributor with Google</a:t>
            </a:r>
            <a:r>
              <a:rPr baseline="30000" lang="en" sz="1100">
                <a:latin typeface="Overpass"/>
                <a:ea typeface="Overpass"/>
                <a:cs typeface="Overpass"/>
                <a:sym typeface="Overpass"/>
              </a:rPr>
              <a:t>1</a:t>
            </a:r>
            <a:r>
              <a:rPr lang="en" sz="1100">
                <a:latin typeface="Overpass"/>
                <a:ea typeface="Overpass"/>
                <a:cs typeface="Overpass"/>
                <a:sym typeface="Overpass"/>
              </a:rPr>
              <a:t>.</a:t>
            </a:r>
            <a:endParaRPr sz="1100">
              <a:latin typeface="Overpass"/>
              <a:ea typeface="Overpass"/>
              <a:cs typeface="Overpass"/>
              <a:sym typeface="Overpass"/>
            </a:endParaRPr>
          </a:p>
          <a:p>
            <a:pPr indent="0" lvl="0" marL="0" rtl="0" algn="ctr">
              <a:spcBef>
                <a:spcPts val="900"/>
              </a:spcBef>
              <a:spcAft>
                <a:spcPts val="0"/>
              </a:spcAft>
              <a:buNone/>
            </a:pPr>
            <a:r>
              <a:rPr lang="en" sz="1100">
                <a:latin typeface="Overpass"/>
                <a:ea typeface="Overpass"/>
                <a:cs typeface="Overpass"/>
                <a:sym typeface="Overpass"/>
              </a:rPr>
              <a:t>We make container development easy, reliable, &amp; more secure.</a:t>
            </a:r>
            <a:endParaRPr sz="1100">
              <a:latin typeface="Overpass"/>
              <a:ea typeface="Overpass"/>
              <a:cs typeface="Overpass"/>
              <a:sym typeface="Overpass"/>
            </a:endParaRPr>
          </a:p>
          <a:p>
            <a:pPr indent="0" lvl="0" marL="0" rtl="0" algn="ctr">
              <a:spcBef>
                <a:spcPts val="1000"/>
              </a:spcBef>
              <a:spcAft>
                <a:spcPts val="0"/>
              </a:spcAft>
              <a:buNone/>
            </a:pPr>
            <a:r>
              <a:t/>
            </a:r>
            <a:endParaRPr sz="1100">
              <a:latin typeface="Overpass"/>
              <a:ea typeface="Overpass"/>
              <a:cs typeface="Overpass"/>
              <a:sym typeface="Overpass"/>
            </a:endParaRPr>
          </a:p>
        </p:txBody>
      </p:sp>
      <p:sp>
        <p:nvSpPr>
          <p:cNvPr id="1451" name="Google Shape;1451;p143"/>
          <p:cNvSpPr txBox="1"/>
          <p:nvPr/>
        </p:nvSpPr>
        <p:spPr>
          <a:xfrm>
            <a:off x="2555975" y="3275775"/>
            <a:ext cx="1987800" cy="1551000"/>
          </a:xfrm>
          <a:prstGeom prst="rect">
            <a:avLst/>
          </a:prstGeom>
          <a:noFill/>
          <a:ln>
            <a:noFill/>
          </a:ln>
        </p:spPr>
        <p:txBody>
          <a:bodyPr anchorCtr="0" anchor="t" bIns="91425" lIns="91425" spcFirstLastPara="1" rIns="91425" wrap="square" tIns="91425">
            <a:noAutofit/>
          </a:bodyPr>
          <a:lstStyle/>
          <a:p>
            <a:pPr indent="0" lvl="0" marL="0" rtl="0" algn="ctr">
              <a:spcBef>
                <a:spcPts val="900"/>
              </a:spcBef>
              <a:spcAft>
                <a:spcPts val="0"/>
              </a:spcAft>
              <a:buNone/>
            </a:pPr>
            <a:r>
              <a:rPr lang="en" sz="1100">
                <a:latin typeface="Overpass"/>
                <a:ea typeface="Overpass"/>
                <a:cs typeface="Overpass"/>
                <a:sym typeface="Overpass"/>
              </a:rPr>
              <a:t>1,000+ customers</a:t>
            </a:r>
            <a:r>
              <a:rPr baseline="30000" lang="en" sz="1100">
                <a:solidFill>
                  <a:schemeClr val="dk1"/>
                </a:solidFill>
                <a:latin typeface="Overpass"/>
                <a:ea typeface="Overpass"/>
                <a:cs typeface="Overpass"/>
                <a:sym typeface="Overpass"/>
              </a:rPr>
              <a:t>2</a:t>
            </a:r>
            <a:endParaRPr sz="1100">
              <a:latin typeface="Overpass"/>
              <a:ea typeface="Overpass"/>
              <a:cs typeface="Overpass"/>
              <a:sym typeface="Overpass"/>
            </a:endParaRPr>
          </a:p>
          <a:p>
            <a:pPr indent="0" lvl="0" marL="0" rtl="0" algn="ctr">
              <a:spcBef>
                <a:spcPts val="900"/>
              </a:spcBef>
              <a:spcAft>
                <a:spcPts val="0"/>
              </a:spcAft>
              <a:buNone/>
            </a:pPr>
            <a:r>
              <a:rPr lang="en" sz="1100">
                <a:latin typeface="Overpass"/>
                <a:ea typeface="Overpass"/>
                <a:cs typeface="Overpass"/>
                <a:sym typeface="Overpass"/>
              </a:rPr>
              <a:t>We have years of experience running OpenShift Online &amp; OpenShift Dedicated services.</a:t>
            </a:r>
            <a:endParaRPr sz="1100">
              <a:latin typeface="Overpass"/>
              <a:ea typeface="Overpass"/>
              <a:cs typeface="Overpass"/>
              <a:sym typeface="Overpass"/>
            </a:endParaRPr>
          </a:p>
        </p:txBody>
      </p:sp>
      <p:pic>
        <p:nvPicPr>
          <p:cNvPr id="1452" name="Google Shape;1452;p143"/>
          <p:cNvPicPr preferRelativeResize="0"/>
          <p:nvPr/>
        </p:nvPicPr>
        <p:blipFill>
          <a:blip r:embed="rId4">
            <a:alphaModFix/>
          </a:blip>
          <a:stretch>
            <a:fillRect/>
          </a:stretch>
        </p:blipFill>
        <p:spPr>
          <a:xfrm>
            <a:off x="6509275" y="1938011"/>
            <a:ext cx="2076599" cy="1299563"/>
          </a:xfrm>
          <a:prstGeom prst="rect">
            <a:avLst/>
          </a:prstGeom>
          <a:noFill/>
          <a:ln>
            <a:noFill/>
          </a:ln>
        </p:spPr>
      </p:pic>
      <p:sp>
        <p:nvSpPr>
          <p:cNvPr id="1453" name="Google Shape;1453;p143"/>
          <p:cNvSpPr txBox="1"/>
          <p:nvPr/>
        </p:nvSpPr>
        <p:spPr>
          <a:xfrm>
            <a:off x="733250" y="1801523"/>
            <a:ext cx="1676400" cy="308100"/>
          </a:xfrm>
          <a:prstGeom prst="rect">
            <a:avLst/>
          </a:prstGeom>
          <a:noFill/>
          <a:ln>
            <a:noFill/>
          </a:ln>
        </p:spPr>
        <p:txBody>
          <a:bodyPr anchorCtr="0" anchor="t" bIns="83800" lIns="83800" spcFirstLastPara="1" rIns="83800" wrap="square" tIns="83800">
            <a:noAutofit/>
          </a:bodyPr>
          <a:lstStyle/>
          <a:p>
            <a:pPr indent="0" lvl="0" marL="0" marR="0" rtl="0" algn="ctr">
              <a:lnSpc>
                <a:spcPct val="100000"/>
              </a:lnSpc>
              <a:spcBef>
                <a:spcPts val="0"/>
              </a:spcBef>
              <a:spcAft>
                <a:spcPts val="0"/>
              </a:spcAft>
              <a:buClr>
                <a:srgbClr val="000000"/>
              </a:buClr>
              <a:buFont typeface="Proxima Nova"/>
              <a:buNone/>
            </a:pPr>
            <a:r>
              <a:rPr lang="en" sz="1000">
                <a:solidFill>
                  <a:srgbClr val="FFFFFF"/>
                </a:solidFill>
                <a:latin typeface="Overpass"/>
                <a:ea typeface="Overpass"/>
                <a:cs typeface="Overpass"/>
                <a:sym typeface="Overpass"/>
              </a:rPr>
              <a:t>Kubernetes commits</a:t>
            </a:r>
            <a:endParaRPr sz="1000">
              <a:solidFill>
                <a:srgbClr val="FFFFFF"/>
              </a:solidFill>
              <a:latin typeface="Overpass"/>
              <a:ea typeface="Overpass"/>
              <a:cs typeface="Overpass"/>
              <a:sym typeface="Overpass"/>
            </a:endParaRPr>
          </a:p>
        </p:txBody>
      </p:sp>
      <p:pic>
        <p:nvPicPr>
          <p:cNvPr id="1454" name="Google Shape;1454;p143"/>
          <p:cNvPicPr preferRelativeResize="0"/>
          <p:nvPr/>
        </p:nvPicPr>
        <p:blipFill>
          <a:blip r:embed="rId5">
            <a:alphaModFix/>
          </a:blip>
          <a:stretch>
            <a:fillRect/>
          </a:stretch>
        </p:blipFill>
        <p:spPr>
          <a:xfrm>
            <a:off x="5107600" y="2370748"/>
            <a:ext cx="665573" cy="360936"/>
          </a:xfrm>
          <a:prstGeom prst="rect">
            <a:avLst/>
          </a:prstGeom>
          <a:noFill/>
          <a:ln>
            <a:noFill/>
          </a:ln>
        </p:spPr>
      </p:pic>
      <p:pic>
        <p:nvPicPr>
          <p:cNvPr id="1455" name="Google Shape;1455;p143"/>
          <p:cNvPicPr preferRelativeResize="0"/>
          <p:nvPr/>
        </p:nvPicPr>
        <p:blipFill>
          <a:blip r:embed="rId6">
            <a:alphaModFix/>
          </a:blip>
          <a:stretch>
            <a:fillRect/>
          </a:stretch>
        </p:blipFill>
        <p:spPr>
          <a:xfrm>
            <a:off x="3611874" y="2832651"/>
            <a:ext cx="288044" cy="288042"/>
          </a:xfrm>
          <a:prstGeom prst="rect">
            <a:avLst/>
          </a:prstGeom>
          <a:noFill/>
          <a:ln>
            <a:noFill/>
          </a:ln>
        </p:spPr>
      </p:pic>
      <p:pic>
        <p:nvPicPr>
          <p:cNvPr id="1456" name="Google Shape;1456;p143"/>
          <p:cNvPicPr preferRelativeResize="0"/>
          <p:nvPr/>
        </p:nvPicPr>
        <p:blipFill>
          <a:blip r:embed="rId7">
            <a:alphaModFix/>
          </a:blip>
          <a:stretch>
            <a:fillRect/>
          </a:stretch>
        </p:blipFill>
        <p:spPr>
          <a:xfrm>
            <a:off x="3245001" y="2627363"/>
            <a:ext cx="219283" cy="116658"/>
          </a:xfrm>
          <a:prstGeom prst="rect">
            <a:avLst/>
          </a:prstGeom>
          <a:noFill/>
          <a:ln>
            <a:noFill/>
          </a:ln>
        </p:spPr>
      </p:pic>
      <p:pic>
        <p:nvPicPr>
          <p:cNvPr id="1457" name="Google Shape;1457;p143"/>
          <p:cNvPicPr preferRelativeResize="0"/>
          <p:nvPr/>
        </p:nvPicPr>
        <p:blipFill>
          <a:blip r:embed="rId8">
            <a:alphaModFix/>
          </a:blip>
          <a:stretch>
            <a:fillRect/>
          </a:stretch>
        </p:blipFill>
        <p:spPr>
          <a:xfrm>
            <a:off x="3247156" y="2926309"/>
            <a:ext cx="214974" cy="100721"/>
          </a:xfrm>
          <a:prstGeom prst="rect">
            <a:avLst/>
          </a:prstGeom>
          <a:noFill/>
          <a:ln>
            <a:noFill/>
          </a:ln>
        </p:spPr>
      </p:pic>
      <p:pic>
        <p:nvPicPr>
          <p:cNvPr id="1458" name="Google Shape;1458;p143"/>
          <p:cNvPicPr preferRelativeResize="0"/>
          <p:nvPr/>
        </p:nvPicPr>
        <p:blipFill>
          <a:blip r:embed="rId9">
            <a:alphaModFix/>
          </a:blip>
          <a:stretch>
            <a:fillRect/>
          </a:stretch>
        </p:blipFill>
        <p:spPr>
          <a:xfrm>
            <a:off x="3495364" y="2745089"/>
            <a:ext cx="503993" cy="116659"/>
          </a:xfrm>
          <a:prstGeom prst="rect">
            <a:avLst/>
          </a:prstGeom>
          <a:noFill/>
          <a:ln>
            <a:noFill/>
          </a:ln>
        </p:spPr>
      </p:pic>
      <p:pic>
        <p:nvPicPr>
          <p:cNvPr id="1459" name="Google Shape;1459;p143"/>
          <p:cNvPicPr preferRelativeResize="0"/>
          <p:nvPr/>
        </p:nvPicPr>
        <p:blipFill>
          <a:blip r:embed="rId10">
            <a:alphaModFix/>
          </a:blip>
          <a:stretch>
            <a:fillRect/>
          </a:stretch>
        </p:blipFill>
        <p:spPr>
          <a:xfrm>
            <a:off x="3976928" y="1983409"/>
            <a:ext cx="316048" cy="122970"/>
          </a:xfrm>
          <a:prstGeom prst="rect">
            <a:avLst/>
          </a:prstGeom>
          <a:noFill/>
          <a:ln>
            <a:noFill/>
          </a:ln>
        </p:spPr>
      </p:pic>
      <p:pic>
        <p:nvPicPr>
          <p:cNvPr id="1460" name="Google Shape;1460;p143"/>
          <p:cNvPicPr preferRelativeResize="0"/>
          <p:nvPr/>
        </p:nvPicPr>
        <p:blipFill>
          <a:blip r:embed="rId11">
            <a:alphaModFix/>
          </a:blip>
          <a:stretch>
            <a:fillRect/>
          </a:stretch>
        </p:blipFill>
        <p:spPr>
          <a:xfrm>
            <a:off x="3609321" y="2413601"/>
            <a:ext cx="288041" cy="190830"/>
          </a:xfrm>
          <a:prstGeom prst="rect">
            <a:avLst/>
          </a:prstGeom>
          <a:noFill/>
          <a:ln>
            <a:noFill/>
          </a:ln>
        </p:spPr>
      </p:pic>
      <p:pic>
        <p:nvPicPr>
          <p:cNvPr id="1461" name="Google Shape;1461;p143"/>
          <p:cNvPicPr preferRelativeResize="0"/>
          <p:nvPr/>
        </p:nvPicPr>
        <p:blipFill>
          <a:blip r:embed="rId12">
            <a:alphaModFix/>
          </a:blip>
          <a:stretch>
            <a:fillRect/>
          </a:stretch>
        </p:blipFill>
        <p:spPr>
          <a:xfrm>
            <a:off x="2799752" y="2455570"/>
            <a:ext cx="288045" cy="106892"/>
          </a:xfrm>
          <a:prstGeom prst="rect">
            <a:avLst/>
          </a:prstGeom>
          <a:noFill/>
          <a:ln>
            <a:noFill/>
          </a:ln>
        </p:spPr>
      </p:pic>
      <p:pic>
        <p:nvPicPr>
          <p:cNvPr id="1462" name="Google Shape;1462;p143"/>
          <p:cNvPicPr preferRelativeResize="0"/>
          <p:nvPr/>
        </p:nvPicPr>
        <p:blipFill>
          <a:blip r:embed="rId13">
            <a:alphaModFix/>
          </a:blip>
          <a:stretch>
            <a:fillRect/>
          </a:stretch>
        </p:blipFill>
        <p:spPr>
          <a:xfrm>
            <a:off x="3576472" y="2655943"/>
            <a:ext cx="353739" cy="59497"/>
          </a:xfrm>
          <a:prstGeom prst="rect">
            <a:avLst/>
          </a:prstGeom>
          <a:noFill/>
          <a:ln>
            <a:noFill/>
          </a:ln>
        </p:spPr>
      </p:pic>
      <p:pic>
        <p:nvPicPr>
          <p:cNvPr id="1463" name="Google Shape;1463;p143"/>
          <p:cNvPicPr preferRelativeResize="0"/>
          <p:nvPr/>
        </p:nvPicPr>
        <p:blipFill>
          <a:blip r:embed="rId14">
            <a:alphaModFix/>
          </a:blip>
          <a:stretch>
            <a:fillRect/>
          </a:stretch>
        </p:blipFill>
        <p:spPr>
          <a:xfrm>
            <a:off x="3574016" y="2132560"/>
            <a:ext cx="399270" cy="77061"/>
          </a:xfrm>
          <a:prstGeom prst="rect">
            <a:avLst/>
          </a:prstGeom>
          <a:noFill/>
          <a:ln>
            <a:noFill/>
          </a:ln>
        </p:spPr>
      </p:pic>
      <p:pic>
        <p:nvPicPr>
          <p:cNvPr id="1464" name="Google Shape;1464;p143"/>
          <p:cNvPicPr preferRelativeResize="0"/>
          <p:nvPr/>
        </p:nvPicPr>
        <p:blipFill>
          <a:blip r:embed="rId15">
            <a:alphaModFix/>
          </a:blip>
          <a:stretch>
            <a:fillRect/>
          </a:stretch>
        </p:blipFill>
        <p:spPr>
          <a:xfrm>
            <a:off x="2825749" y="2922785"/>
            <a:ext cx="254392" cy="33948"/>
          </a:xfrm>
          <a:prstGeom prst="rect">
            <a:avLst/>
          </a:prstGeom>
          <a:noFill/>
          <a:ln>
            <a:noFill/>
          </a:ln>
        </p:spPr>
      </p:pic>
      <p:pic>
        <p:nvPicPr>
          <p:cNvPr id="1465" name="Google Shape;1465;p143"/>
          <p:cNvPicPr preferRelativeResize="0"/>
          <p:nvPr/>
        </p:nvPicPr>
        <p:blipFill>
          <a:blip r:embed="rId16">
            <a:alphaModFix/>
          </a:blip>
          <a:stretch>
            <a:fillRect/>
          </a:stretch>
        </p:blipFill>
        <p:spPr>
          <a:xfrm>
            <a:off x="4057680" y="2598591"/>
            <a:ext cx="319185" cy="184958"/>
          </a:xfrm>
          <a:prstGeom prst="rect">
            <a:avLst/>
          </a:prstGeom>
          <a:noFill/>
          <a:ln>
            <a:noFill/>
          </a:ln>
        </p:spPr>
      </p:pic>
      <p:pic>
        <p:nvPicPr>
          <p:cNvPr id="1466" name="Google Shape;1466;p143"/>
          <p:cNvPicPr preferRelativeResize="0"/>
          <p:nvPr/>
        </p:nvPicPr>
        <p:blipFill>
          <a:blip r:embed="rId17">
            <a:alphaModFix/>
          </a:blip>
          <a:stretch>
            <a:fillRect/>
          </a:stretch>
        </p:blipFill>
        <p:spPr>
          <a:xfrm>
            <a:off x="3251480" y="2026917"/>
            <a:ext cx="219285" cy="58150"/>
          </a:xfrm>
          <a:prstGeom prst="rect">
            <a:avLst/>
          </a:prstGeom>
          <a:noFill/>
          <a:ln>
            <a:noFill/>
          </a:ln>
        </p:spPr>
      </p:pic>
      <p:pic>
        <p:nvPicPr>
          <p:cNvPr id="1467" name="Google Shape;1467;p143"/>
          <p:cNvPicPr preferRelativeResize="0"/>
          <p:nvPr/>
        </p:nvPicPr>
        <p:blipFill>
          <a:blip r:embed="rId18">
            <a:alphaModFix/>
          </a:blip>
          <a:stretch>
            <a:fillRect/>
          </a:stretch>
        </p:blipFill>
        <p:spPr>
          <a:xfrm>
            <a:off x="2795058" y="2623812"/>
            <a:ext cx="316048" cy="83561"/>
          </a:xfrm>
          <a:prstGeom prst="rect">
            <a:avLst/>
          </a:prstGeom>
          <a:noFill/>
          <a:ln>
            <a:noFill/>
          </a:ln>
        </p:spPr>
      </p:pic>
      <p:pic>
        <p:nvPicPr>
          <p:cNvPr id="1468" name="Google Shape;1468;p143"/>
          <p:cNvPicPr preferRelativeResize="0"/>
          <p:nvPr/>
        </p:nvPicPr>
        <p:blipFill>
          <a:blip r:embed="rId19">
            <a:alphaModFix/>
          </a:blip>
          <a:stretch>
            <a:fillRect/>
          </a:stretch>
        </p:blipFill>
        <p:spPr>
          <a:xfrm>
            <a:off x="3249030" y="3078196"/>
            <a:ext cx="211224" cy="111439"/>
          </a:xfrm>
          <a:prstGeom prst="rect">
            <a:avLst/>
          </a:prstGeom>
          <a:noFill/>
          <a:ln>
            <a:noFill/>
          </a:ln>
        </p:spPr>
      </p:pic>
      <p:pic>
        <p:nvPicPr>
          <p:cNvPr id="1469" name="Google Shape;1469;p143"/>
          <p:cNvPicPr preferRelativeResize="0"/>
          <p:nvPr/>
        </p:nvPicPr>
        <p:blipFill>
          <a:blip r:embed="rId20">
            <a:alphaModFix/>
          </a:blip>
          <a:stretch>
            <a:fillRect/>
          </a:stretch>
        </p:blipFill>
        <p:spPr>
          <a:xfrm>
            <a:off x="2724337" y="2781888"/>
            <a:ext cx="602621" cy="83556"/>
          </a:xfrm>
          <a:prstGeom prst="rect">
            <a:avLst/>
          </a:prstGeom>
          <a:noFill/>
          <a:ln>
            <a:noFill/>
          </a:ln>
        </p:spPr>
      </p:pic>
      <p:pic>
        <p:nvPicPr>
          <p:cNvPr id="1470" name="Google Shape;1470;p143"/>
          <p:cNvPicPr preferRelativeResize="0"/>
          <p:nvPr/>
        </p:nvPicPr>
        <p:blipFill>
          <a:blip r:embed="rId21">
            <a:alphaModFix/>
          </a:blip>
          <a:stretch>
            <a:fillRect/>
          </a:stretch>
        </p:blipFill>
        <p:spPr>
          <a:xfrm>
            <a:off x="3209459" y="2154024"/>
            <a:ext cx="290219" cy="59500"/>
          </a:xfrm>
          <a:prstGeom prst="rect">
            <a:avLst/>
          </a:prstGeom>
          <a:noFill/>
          <a:ln>
            <a:noFill/>
          </a:ln>
        </p:spPr>
      </p:pic>
      <p:pic>
        <p:nvPicPr>
          <p:cNvPr id="1471" name="Google Shape;1471;p143"/>
          <p:cNvPicPr preferRelativeResize="0"/>
          <p:nvPr/>
        </p:nvPicPr>
        <p:blipFill>
          <a:blip r:embed="rId22">
            <a:alphaModFix/>
          </a:blip>
          <a:stretch>
            <a:fillRect/>
          </a:stretch>
        </p:blipFill>
        <p:spPr>
          <a:xfrm>
            <a:off x="3608072" y="3083187"/>
            <a:ext cx="286065" cy="122598"/>
          </a:xfrm>
          <a:prstGeom prst="rect">
            <a:avLst/>
          </a:prstGeom>
          <a:noFill/>
          <a:ln>
            <a:noFill/>
          </a:ln>
        </p:spPr>
      </p:pic>
      <p:pic>
        <p:nvPicPr>
          <p:cNvPr id="1472" name="Google Shape;1472;p143"/>
          <p:cNvPicPr preferRelativeResize="0"/>
          <p:nvPr/>
        </p:nvPicPr>
        <p:blipFill>
          <a:blip r:embed="rId23">
            <a:alphaModFix/>
          </a:blip>
          <a:stretch>
            <a:fillRect/>
          </a:stretch>
        </p:blipFill>
        <p:spPr>
          <a:xfrm>
            <a:off x="2825887" y="3009929"/>
            <a:ext cx="254391" cy="210969"/>
          </a:xfrm>
          <a:prstGeom prst="rect">
            <a:avLst/>
          </a:prstGeom>
          <a:noFill/>
          <a:ln>
            <a:noFill/>
          </a:ln>
        </p:spPr>
      </p:pic>
      <p:pic>
        <p:nvPicPr>
          <p:cNvPr id="1473" name="Google Shape;1473;p143"/>
          <p:cNvPicPr preferRelativeResize="0"/>
          <p:nvPr/>
        </p:nvPicPr>
        <p:blipFill>
          <a:blip r:embed="rId24">
            <a:alphaModFix/>
          </a:blip>
          <a:stretch>
            <a:fillRect/>
          </a:stretch>
        </p:blipFill>
        <p:spPr>
          <a:xfrm>
            <a:off x="3282695" y="2437071"/>
            <a:ext cx="143895" cy="143890"/>
          </a:xfrm>
          <a:prstGeom prst="rect">
            <a:avLst/>
          </a:prstGeom>
          <a:noFill/>
          <a:ln>
            <a:noFill/>
          </a:ln>
        </p:spPr>
      </p:pic>
      <p:pic>
        <p:nvPicPr>
          <p:cNvPr id="1474" name="Google Shape;1474;p143"/>
          <p:cNvPicPr preferRelativeResize="0"/>
          <p:nvPr/>
        </p:nvPicPr>
        <p:blipFill>
          <a:blip r:embed="rId25">
            <a:alphaModFix/>
          </a:blip>
          <a:stretch>
            <a:fillRect/>
          </a:stretch>
        </p:blipFill>
        <p:spPr>
          <a:xfrm>
            <a:off x="2870774" y="2105363"/>
            <a:ext cx="155716" cy="155716"/>
          </a:xfrm>
          <a:prstGeom prst="rect">
            <a:avLst/>
          </a:prstGeom>
          <a:noFill/>
          <a:ln>
            <a:noFill/>
          </a:ln>
        </p:spPr>
      </p:pic>
      <p:pic>
        <p:nvPicPr>
          <p:cNvPr id="1475" name="Google Shape;1475;p143"/>
          <p:cNvPicPr preferRelativeResize="0"/>
          <p:nvPr/>
        </p:nvPicPr>
        <p:blipFill>
          <a:blip r:embed="rId26">
            <a:alphaModFix/>
          </a:blip>
          <a:stretch>
            <a:fillRect/>
          </a:stretch>
        </p:blipFill>
        <p:spPr>
          <a:xfrm>
            <a:off x="4022454" y="3060538"/>
            <a:ext cx="353740" cy="157324"/>
          </a:xfrm>
          <a:prstGeom prst="rect">
            <a:avLst/>
          </a:prstGeom>
          <a:noFill/>
          <a:ln>
            <a:noFill/>
          </a:ln>
        </p:spPr>
      </p:pic>
      <p:pic>
        <p:nvPicPr>
          <p:cNvPr id="1476" name="Google Shape;1476;p143"/>
          <p:cNvPicPr preferRelativeResize="0"/>
          <p:nvPr/>
        </p:nvPicPr>
        <p:blipFill>
          <a:blip r:embed="rId27">
            <a:alphaModFix/>
          </a:blip>
          <a:stretch>
            <a:fillRect/>
          </a:stretch>
        </p:blipFill>
        <p:spPr>
          <a:xfrm>
            <a:off x="3936000" y="2428325"/>
            <a:ext cx="353738" cy="98083"/>
          </a:xfrm>
          <a:prstGeom prst="rect">
            <a:avLst/>
          </a:prstGeom>
          <a:noFill/>
          <a:ln>
            <a:noFill/>
          </a:ln>
        </p:spPr>
      </p:pic>
      <p:pic>
        <p:nvPicPr>
          <p:cNvPr id="1477" name="Google Shape;1477;p143"/>
          <p:cNvPicPr preferRelativeResize="0"/>
          <p:nvPr/>
        </p:nvPicPr>
        <p:blipFill>
          <a:blip r:embed="rId28">
            <a:alphaModFix/>
          </a:blip>
          <a:stretch>
            <a:fillRect/>
          </a:stretch>
        </p:blipFill>
        <p:spPr>
          <a:xfrm>
            <a:off x="4046127" y="2222195"/>
            <a:ext cx="177651" cy="111437"/>
          </a:xfrm>
          <a:prstGeom prst="rect">
            <a:avLst/>
          </a:prstGeom>
          <a:noFill/>
          <a:ln>
            <a:noFill/>
          </a:ln>
        </p:spPr>
      </p:pic>
      <p:pic>
        <p:nvPicPr>
          <p:cNvPr id="1478" name="Google Shape;1478;p143"/>
          <p:cNvPicPr preferRelativeResize="0"/>
          <p:nvPr/>
        </p:nvPicPr>
        <p:blipFill>
          <a:blip r:embed="rId29">
            <a:alphaModFix/>
          </a:blip>
          <a:stretch>
            <a:fillRect/>
          </a:stretch>
        </p:blipFill>
        <p:spPr>
          <a:xfrm>
            <a:off x="4006959" y="2890961"/>
            <a:ext cx="364538" cy="62188"/>
          </a:xfrm>
          <a:prstGeom prst="rect">
            <a:avLst/>
          </a:prstGeom>
          <a:noFill/>
          <a:ln>
            <a:noFill/>
          </a:ln>
        </p:spPr>
      </p:pic>
      <p:pic>
        <p:nvPicPr>
          <p:cNvPr id="1479" name="Google Shape;1479;p143"/>
          <p:cNvPicPr preferRelativeResize="0"/>
          <p:nvPr/>
        </p:nvPicPr>
        <p:blipFill>
          <a:blip r:embed="rId30">
            <a:alphaModFix/>
          </a:blip>
          <a:stretch>
            <a:fillRect/>
          </a:stretch>
        </p:blipFill>
        <p:spPr>
          <a:xfrm>
            <a:off x="3254170" y="2313673"/>
            <a:ext cx="254389" cy="59731"/>
          </a:xfrm>
          <a:prstGeom prst="rect">
            <a:avLst/>
          </a:prstGeom>
          <a:noFill/>
          <a:ln>
            <a:noFill/>
          </a:ln>
        </p:spPr>
      </p:pic>
      <p:pic>
        <p:nvPicPr>
          <p:cNvPr id="1480" name="Google Shape;1480;p143"/>
          <p:cNvPicPr preferRelativeResize="0"/>
          <p:nvPr/>
        </p:nvPicPr>
        <p:blipFill>
          <a:blip r:embed="rId31">
            <a:alphaModFix/>
          </a:blip>
          <a:stretch>
            <a:fillRect/>
          </a:stretch>
        </p:blipFill>
        <p:spPr>
          <a:xfrm>
            <a:off x="3646878" y="1959658"/>
            <a:ext cx="219285" cy="78335"/>
          </a:xfrm>
          <a:prstGeom prst="rect">
            <a:avLst/>
          </a:prstGeom>
          <a:noFill/>
          <a:ln>
            <a:noFill/>
          </a:ln>
        </p:spPr>
      </p:pic>
      <p:pic>
        <p:nvPicPr>
          <p:cNvPr id="1481" name="Google Shape;1481;p143"/>
          <p:cNvPicPr preferRelativeResize="0"/>
          <p:nvPr/>
        </p:nvPicPr>
        <p:blipFill>
          <a:blip r:embed="rId32">
            <a:alphaModFix/>
          </a:blip>
          <a:stretch>
            <a:fillRect/>
          </a:stretch>
        </p:blipFill>
        <p:spPr>
          <a:xfrm>
            <a:off x="2777577" y="1979296"/>
            <a:ext cx="364530" cy="75087"/>
          </a:xfrm>
          <a:prstGeom prst="rect">
            <a:avLst/>
          </a:prstGeom>
          <a:noFill/>
          <a:ln>
            <a:noFill/>
          </a:ln>
        </p:spPr>
      </p:pic>
      <p:pic>
        <p:nvPicPr>
          <p:cNvPr id="1482" name="Google Shape;1482;p143"/>
          <p:cNvPicPr preferRelativeResize="0"/>
          <p:nvPr/>
        </p:nvPicPr>
        <p:blipFill>
          <a:blip r:embed="rId33">
            <a:alphaModFix/>
          </a:blip>
          <a:stretch>
            <a:fillRect/>
          </a:stretch>
        </p:blipFill>
        <p:spPr>
          <a:xfrm>
            <a:off x="3618663" y="2319997"/>
            <a:ext cx="317322" cy="62190"/>
          </a:xfrm>
          <a:prstGeom prst="rect">
            <a:avLst/>
          </a:prstGeom>
          <a:noFill/>
          <a:ln>
            <a:noFill/>
          </a:ln>
        </p:spPr>
      </p:pic>
      <p:pic>
        <p:nvPicPr>
          <p:cNvPr descr="AIX-Capital-Rev.png" id="1483" name="Google Shape;1483;p143"/>
          <p:cNvPicPr preferRelativeResize="0"/>
          <p:nvPr/>
        </p:nvPicPr>
        <p:blipFill>
          <a:blip r:embed="rId34">
            <a:alphaModFix/>
          </a:blip>
          <a:stretch>
            <a:fillRect/>
          </a:stretch>
        </p:blipFill>
        <p:spPr>
          <a:xfrm>
            <a:off x="2839948" y="2313116"/>
            <a:ext cx="286067" cy="58708"/>
          </a:xfrm>
          <a:prstGeom prst="rect">
            <a:avLst/>
          </a:prstGeom>
          <a:noFill/>
          <a:ln>
            <a:noFill/>
          </a:ln>
        </p:spPr>
      </p:pic>
      <p:sp>
        <p:nvSpPr>
          <p:cNvPr id="1484" name="Google Shape;1484;p143"/>
          <p:cNvSpPr txBox="1"/>
          <p:nvPr>
            <p:ph type="title"/>
          </p:nvPr>
        </p:nvSpPr>
        <p:spPr>
          <a:xfrm>
            <a:off x="1314450" y="328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900"/>
              <a:t>Why is </a:t>
            </a:r>
            <a:r>
              <a:rPr lang="en" sz="2900">
                <a:solidFill>
                  <a:srgbClr val="CC0000"/>
                </a:solidFill>
              </a:rPr>
              <a:t>Red Hat</a:t>
            </a:r>
            <a:r>
              <a:rPr lang="en" sz="2900"/>
              <a:t> the best choice?</a:t>
            </a:r>
            <a:endParaRPr sz="2900"/>
          </a:p>
        </p:txBody>
      </p:sp>
      <p:sp>
        <p:nvSpPr>
          <p:cNvPr id="1485" name="Google Shape;1485;p143"/>
          <p:cNvSpPr txBox="1"/>
          <p:nvPr/>
        </p:nvSpPr>
        <p:spPr>
          <a:xfrm>
            <a:off x="787925" y="4745500"/>
            <a:ext cx="7428300" cy="39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Overpass"/>
                <a:ea typeface="Overpass"/>
                <a:cs typeface="Overpass"/>
                <a:sym typeface="Overpass"/>
              </a:rPr>
              <a:t>Source: </a:t>
            </a:r>
            <a:r>
              <a:rPr lang="en" sz="800">
                <a:solidFill>
                  <a:schemeClr val="dk1"/>
                </a:solidFill>
                <a:latin typeface="Overpass"/>
                <a:ea typeface="Overpass"/>
                <a:cs typeface="Overpass"/>
                <a:sym typeface="Overpass"/>
              </a:rPr>
              <a:t> [1] Stackalytics, </a:t>
            </a:r>
            <a:r>
              <a:rPr i="1" lang="en" sz="800" u="sng">
                <a:solidFill>
                  <a:schemeClr val="hlink"/>
                </a:solidFill>
                <a:latin typeface="Overpass"/>
                <a:ea typeface="Overpass"/>
                <a:cs typeface="Overpass"/>
                <a:sym typeface="Overpass"/>
                <a:hlinkClick r:id="rId35"/>
              </a:rPr>
              <a:t>Contribution by Companies</a:t>
            </a:r>
            <a:r>
              <a:rPr lang="en" sz="800">
                <a:solidFill>
                  <a:schemeClr val="dk1"/>
                </a:solidFill>
                <a:latin typeface="Overpass"/>
                <a:ea typeface="Overpass"/>
                <a:cs typeface="Overpass"/>
                <a:sym typeface="Overpass"/>
              </a:rPr>
              <a:t>. (Release: All, Project type: Kubernetes, Module: kubernetes, Metric: Commits) </a:t>
            </a:r>
            <a:endParaRPr sz="800">
              <a:solidFill>
                <a:schemeClr val="dk1"/>
              </a:solidFill>
              <a:latin typeface="Overpass"/>
              <a:ea typeface="Overpass"/>
              <a:cs typeface="Overpass"/>
              <a:sym typeface="Overpass"/>
            </a:endParaRPr>
          </a:p>
          <a:p>
            <a:pPr indent="0" lvl="0" marL="0" rtl="0" algn="l">
              <a:spcBef>
                <a:spcPts val="0"/>
              </a:spcBef>
              <a:spcAft>
                <a:spcPts val="0"/>
              </a:spcAft>
              <a:buNone/>
            </a:pPr>
            <a:r>
              <a:rPr lang="en" sz="800">
                <a:solidFill>
                  <a:schemeClr val="dk1"/>
                </a:solidFill>
                <a:latin typeface="Overpass"/>
                <a:ea typeface="Overpass"/>
                <a:cs typeface="Overpass"/>
                <a:sym typeface="Overpass"/>
              </a:rPr>
              <a:t>Retrieved: March 2, 2018. [2] </a:t>
            </a:r>
            <a:r>
              <a:rPr lang="en" sz="800" u="sng">
                <a:solidFill>
                  <a:schemeClr val="hlink"/>
                </a:solidFill>
                <a:latin typeface="Overpass"/>
                <a:ea typeface="Overpass"/>
                <a:cs typeface="Overpass"/>
                <a:sym typeface="Overpass"/>
                <a:hlinkClick r:id="rId36"/>
              </a:rPr>
              <a:t>More Than 1,000 Enterprises Across the Globe Adopt Red Hat OpenShift Container Platform to Power Business Applications</a:t>
            </a:r>
            <a:endParaRPr sz="800">
              <a:latin typeface="Overpass"/>
              <a:ea typeface="Overpass"/>
              <a:cs typeface="Overpass"/>
              <a:sym typeface="Overpass"/>
            </a:endParaRPr>
          </a:p>
        </p:txBody>
      </p:sp>
      <p:pic>
        <p:nvPicPr>
          <p:cNvPr id="1486" name="Google Shape;1486;p143"/>
          <p:cNvPicPr preferRelativeResize="0"/>
          <p:nvPr/>
        </p:nvPicPr>
        <p:blipFill>
          <a:blip r:embed="rId37">
            <a:alphaModFix/>
          </a:blip>
          <a:stretch>
            <a:fillRect/>
          </a:stretch>
        </p:blipFill>
        <p:spPr>
          <a:xfrm>
            <a:off x="577784" y="2099349"/>
            <a:ext cx="1893526" cy="1188667"/>
          </a:xfrm>
          <a:prstGeom prst="rect">
            <a:avLst/>
          </a:prstGeom>
          <a:noFill/>
          <a:ln>
            <a:noFill/>
          </a:ln>
        </p:spPr>
      </p:pic>
      <p:sp>
        <p:nvSpPr>
          <p:cNvPr id="1487" name="Google Shape;1487;p143"/>
          <p:cNvSpPr txBox="1"/>
          <p:nvPr/>
        </p:nvSpPr>
        <p:spPr>
          <a:xfrm>
            <a:off x="486375" y="791100"/>
            <a:ext cx="8208900" cy="3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600">
                <a:solidFill>
                  <a:schemeClr val="dk1"/>
                </a:solidFill>
                <a:latin typeface="Overpass"/>
                <a:ea typeface="Overpass"/>
                <a:cs typeface="Overpass"/>
                <a:sym typeface="Overpass"/>
              </a:rPr>
              <a:t>THE 4 C’s</a:t>
            </a:r>
            <a:endParaRPr sz="1600">
              <a:solidFill>
                <a:schemeClr val="dk1"/>
              </a:solidFill>
              <a:latin typeface="Overpass"/>
              <a:ea typeface="Overpass"/>
              <a:cs typeface="Overpass"/>
              <a:sym typeface="Overpass"/>
            </a:endParaRPr>
          </a:p>
        </p:txBody>
      </p:sp>
      <p:pic>
        <p:nvPicPr>
          <p:cNvPr id="1488" name="Google Shape;1488;p143"/>
          <p:cNvPicPr preferRelativeResize="0"/>
          <p:nvPr/>
        </p:nvPicPr>
        <p:blipFill rotWithShape="1">
          <a:blip r:embed="rId38">
            <a:alphaModFix/>
          </a:blip>
          <a:srcRect b="0" l="50953" r="0" t="0"/>
          <a:stretch/>
        </p:blipFill>
        <p:spPr>
          <a:xfrm>
            <a:off x="5149137" y="2024554"/>
            <a:ext cx="503975" cy="278859"/>
          </a:xfrm>
          <a:prstGeom prst="rect">
            <a:avLst/>
          </a:prstGeom>
          <a:noFill/>
          <a:ln>
            <a:noFill/>
          </a:ln>
        </p:spPr>
      </p:pic>
      <p:pic>
        <p:nvPicPr>
          <p:cNvPr id="1489" name="Google Shape;1489;p143"/>
          <p:cNvPicPr preferRelativeResize="0"/>
          <p:nvPr/>
        </p:nvPicPr>
        <p:blipFill>
          <a:blip r:embed="rId39">
            <a:alphaModFix/>
          </a:blip>
          <a:stretch>
            <a:fillRect/>
          </a:stretch>
        </p:blipFill>
        <p:spPr>
          <a:xfrm>
            <a:off x="8272300" y="1973175"/>
            <a:ext cx="219300" cy="16563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3" name="Shape 1493"/>
        <p:cNvGrpSpPr/>
        <p:nvPr/>
      </p:nvGrpSpPr>
      <p:grpSpPr>
        <a:xfrm>
          <a:off x="0" y="0"/>
          <a:ext cx="0" cy="0"/>
          <a:chOff x="0" y="0"/>
          <a:chExt cx="0" cy="0"/>
        </a:xfrm>
      </p:grpSpPr>
      <p:sp>
        <p:nvSpPr>
          <p:cNvPr id="1494" name="Google Shape;1494;p144"/>
          <p:cNvSpPr/>
          <p:nvPr/>
        </p:nvSpPr>
        <p:spPr>
          <a:xfrm>
            <a:off x="2657075" y="4850975"/>
            <a:ext cx="2839800" cy="207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44"/>
          <p:cNvSpPr/>
          <p:nvPr/>
        </p:nvSpPr>
        <p:spPr>
          <a:xfrm>
            <a:off x="0" y="-100"/>
            <a:ext cx="3924600" cy="5143500"/>
          </a:xfrm>
          <a:prstGeom prst="rect">
            <a:avLst/>
          </a:prstGeom>
          <a:solidFill>
            <a:srgbClr val="000000"/>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44"/>
          <p:cNvSpPr txBox="1"/>
          <p:nvPr/>
        </p:nvSpPr>
        <p:spPr>
          <a:xfrm>
            <a:off x="4146525" y="720025"/>
            <a:ext cx="4905600" cy="38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Overpass"/>
                <a:ea typeface="Overpass"/>
                <a:cs typeface="Overpass"/>
                <a:sym typeface="Overpass"/>
              </a:rPr>
              <a:t>Trusted enterprise Kubernetes</a:t>
            </a:r>
            <a:endParaRPr b="1" sz="1800">
              <a:latin typeface="Overpass"/>
              <a:ea typeface="Overpass"/>
              <a:cs typeface="Overpass"/>
              <a:sym typeface="Overpass"/>
            </a:endParaRPr>
          </a:p>
          <a:p>
            <a:pPr indent="-330200" lvl="0" marL="457200" rtl="0" algn="l">
              <a:spcBef>
                <a:spcPts val="0"/>
              </a:spcBef>
              <a:spcAft>
                <a:spcPts val="0"/>
              </a:spcAft>
              <a:buSzPts val="1600"/>
              <a:buFont typeface="Overpass"/>
              <a:buChar char="●"/>
            </a:pPr>
            <a:r>
              <a:rPr lang="en" sz="1600">
                <a:latin typeface="Overpass"/>
                <a:ea typeface="Overpass"/>
                <a:cs typeface="Overpass"/>
                <a:sym typeface="Overpass"/>
              </a:rPr>
              <a:t>Trusted host, content, platform</a:t>
            </a:r>
            <a:endParaRPr sz="1600">
              <a:latin typeface="Overpass"/>
              <a:ea typeface="Overpass"/>
              <a:cs typeface="Overpass"/>
              <a:sym typeface="Overpass"/>
            </a:endParaRPr>
          </a:p>
          <a:p>
            <a:pPr indent="-330200" lvl="0" marL="457200" rtl="0" algn="l">
              <a:spcBef>
                <a:spcPts val="0"/>
              </a:spcBef>
              <a:spcAft>
                <a:spcPts val="0"/>
              </a:spcAft>
              <a:buSzPts val="1600"/>
              <a:buFont typeface="Overpass"/>
              <a:buChar char="●"/>
            </a:pPr>
            <a:r>
              <a:rPr lang="en" sz="1600">
                <a:latin typeface="Overpass"/>
                <a:ea typeface="Overpass"/>
                <a:cs typeface="Overpass"/>
                <a:sym typeface="Overpass"/>
              </a:rPr>
              <a:t>Full-stack automated install</a:t>
            </a:r>
            <a:endParaRPr sz="1600">
              <a:latin typeface="Overpass"/>
              <a:ea typeface="Overpass"/>
              <a:cs typeface="Overpass"/>
              <a:sym typeface="Overpass"/>
            </a:endParaRPr>
          </a:p>
          <a:p>
            <a:pPr indent="-330200" lvl="0" marL="457200" rtl="0" algn="l">
              <a:spcBef>
                <a:spcPts val="0"/>
              </a:spcBef>
              <a:spcAft>
                <a:spcPts val="0"/>
              </a:spcAft>
              <a:buSzPts val="1600"/>
              <a:buFont typeface="Overpass"/>
              <a:buChar char="●"/>
            </a:pPr>
            <a:r>
              <a:rPr lang="en" sz="1600">
                <a:latin typeface="Overpass"/>
                <a:ea typeface="Overpass"/>
                <a:cs typeface="Overpass"/>
                <a:sym typeface="Overpass"/>
              </a:rPr>
              <a:t>Seamless updates &amp; day 2 management</a:t>
            </a:r>
            <a:endParaRPr sz="1600">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t/>
            </a:r>
            <a:endParaRPr sz="16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b="1" lang="en" sz="1800">
                <a:solidFill>
                  <a:schemeClr val="dk1"/>
                </a:solidFill>
                <a:latin typeface="Overpass"/>
                <a:ea typeface="Overpass"/>
                <a:cs typeface="Overpass"/>
                <a:sym typeface="Overpass"/>
              </a:rPr>
              <a:t>A cloud-like experience, everywhere</a:t>
            </a:r>
            <a:endParaRPr b="1" sz="1800">
              <a:solidFill>
                <a:schemeClr val="dk1"/>
              </a:solidFill>
              <a:latin typeface="Overpass"/>
              <a:ea typeface="Overpass"/>
              <a:cs typeface="Overpass"/>
              <a:sym typeface="Overpass"/>
            </a:endParaRPr>
          </a:p>
          <a:p>
            <a:pPr indent="-330200" lvl="0" marL="457200" rtl="0" algn="l">
              <a:spcBef>
                <a:spcPts val="0"/>
              </a:spcBef>
              <a:spcAft>
                <a:spcPts val="0"/>
              </a:spcAft>
              <a:buClr>
                <a:schemeClr val="dk1"/>
              </a:buClr>
              <a:buSzPts val="1600"/>
              <a:buFont typeface="Overpass"/>
              <a:buChar char="●"/>
            </a:pPr>
            <a:r>
              <a:rPr lang="en" sz="1600">
                <a:solidFill>
                  <a:schemeClr val="dk1"/>
                </a:solidFill>
                <a:latin typeface="Overpass"/>
                <a:ea typeface="Overpass"/>
                <a:cs typeface="Overpass"/>
                <a:sym typeface="Overpass"/>
              </a:rPr>
              <a:t>Operator Framework </a:t>
            </a:r>
            <a:endParaRPr sz="1600">
              <a:solidFill>
                <a:schemeClr val="dk1"/>
              </a:solidFill>
              <a:latin typeface="Overpass"/>
              <a:ea typeface="Overpass"/>
              <a:cs typeface="Overpass"/>
              <a:sym typeface="Overpass"/>
            </a:endParaRPr>
          </a:p>
          <a:p>
            <a:pPr indent="-330200" lvl="0" marL="457200" rtl="0" algn="l">
              <a:spcBef>
                <a:spcPts val="0"/>
              </a:spcBef>
              <a:spcAft>
                <a:spcPts val="0"/>
              </a:spcAft>
              <a:buClr>
                <a:schemeClr val="dk1"/>
              </a:buClr>
              <a:buSzPts val="1600"/>
              <a:buFont typeface="Overpass"/>
              <a:buChar char="●"/>
            </a:pPr>
            <a:r>
              <a:rPr lang="en" sz="1600">
                <a:solidFill>
                  <a:schemeClr val="dk1"/>
                </a:solidFill>
                <a:latin typeface="Overpass"/>
                <a:ea typeface="Overpass"/>
                <a:cs typeface="Overpass"/>
                <a:sym typeface="Overpass"/>
              </a:rPr>
              <a:t>Operator Hub &amp; certified ISVs</a:t>
            </a:r>
            <a:endParaRPr sz="1600">
              <a:solidFill>
                <a:schemeClr val="dk1"/>
              </a:solidFill>
              <a:latin typeface="Overpass"/>
              <a:ea typeface="Overpass"/>
              <a:cs typeface="Overpass"/>
              <a:sym typeface="Overpass"/>
            </a:endParaRPr>
          </a:p>
          <a:p>
            <a:pPr indent="-330200" lvl="0" marL="457200" rtl="0" algn="l">
              <a:spcBef>
                <a:spcPts val="0"/>
              </a:spcBef>
              <a:spcAft>
                <a:spcPts val="0"/>
              </a:spcAft>
              <a:buClr>
                <a:schemeClr val="dk1"/>
              </a:buClr>
              <a:buSzPts val="1600"/>
              <a:buFont typeface="Overpass"/>
              <a:buChar char="●"/>
            </a:pPr>
            <a:r>
              <a:rPr lang="en" sz="1600">
                <a:solidFill>
                  <a:schemeClr val="dk1"/>
                </a:solidFill>
                <a:latin typeface="Overpass"/>
                <a:ea typeface="Overpass"/>
                <a:cs typeface="Overpass"/>
                <a:sym typeface="Overpass"/>
              </a:rPr>
              <a:t>Hybrid, multicluster management</a:t>
            </a:r>
            <a:endParaRPr sz="1600">
              <a:solidFill>
                <a:schemeClr val="dk1"/>
              </a:solidFill>
              <a:latin typeface="Overpass"/>
              <a:ea typeface="Overpass"/>
              <a:cs typeface="Overpass"/>
              <a:sym typeface="Overpass"/>
            </a:endParaRPr>
          </a:p>
          <a:p>
            <a:pPr indent="0" lvl="0" marL="0" rtl="0" algn="l">
              <a:spcBef>
                <a:spcPts val="0"/>
              </a:spcBef>
              <a:spcAft>
                <a:spcPts val="0"/>
              </a:spcAft>
              <a:buNone/>
            </a:pPr>
            <a:r>
              <a:t/>
            </a:r>
            <a:endParaRPr sz="1600">
              <a:solidFill>
                <a:schemeClr val="dk1"/>
              </a:solidFill>
              <a:latin typeface="Overpass"/>
              <a:ea typeface="Overpass"/>
              <a:cs typeface="Overpass"/>
              <a:sym typeface="Overpass"/>
            </a:endParaRPr>
          </a:p>
          <a:p>
            <a:pPr indent="0" lvl="0" marL="0" rtl="0" algn="l">
              <a:spcBef>
                <a:spcPts val="0"/>
              </a:spcBef>
              <a:spcAft>
                <a:spcPts val="0"/>
              </a:spcAft>
              <a:buNone/>
            </a:pPr>
            <a:r>
              <a:rPr b="1" lang="en" sz="1800">
                <a:latin typeface="Overpass"/>
                <a:ea typeface="Overpass"/>
                <a:cs typeface="Overpass"/>
                <a:sym typeface="Overpass"/>
              </a:rPr>
              <a:t>Empowering </a:t>
            </a:r>
            <a:r>
              <a:rPr b="1" lang="en" sz="1800">
                <a:latin typeface="Overpass"/>
                <a:ea typeface="Overpass"/>
                <a:cs typeface="Overpass"/>
                <a:sym typeface="Overpass"/>
              </a:rPr>
              <a:t>developers to innovate</a:t>
            </a:r>
            <a:endParaRPr b="1" sz="1800">
              <a:latin typeface="Overpass"/>
              <a:ea typeface="Overpass"/>
              <a:cs typeface="Overpass"/>
              <a:sym typeface="Overpass"/>
            </a:endParaRPr>
          </a:p>
          <a:p>
            <a:pPr indent="-330200" lvl="0" marL="457200" rtl="0" algn="l">
              <a:spcBef>
                <a:spcPts val="0"/>
              </a:spcBef>
              <a:spcAft>
                <a:spcPts val="0"/>
              </a:spcAft>
              <a:buSzPts val="1600"/>
              <a:buFont typeface="Overpass"/>
              <a:buChar char="●"/>
            </a:pPr>
            <a:r>
              <a:rPr lang="en" sz="1600">
                <a:latin typeface="Overpass"/>
                <a:ea typeface="Overpass"/>
                <a:cs typeface="Overpass"/>
                <a:sym typeface="Overpass"/>
              </a:rPr>
              <a:t>OpenShift service mesh / Istio</a:t>
            </a:r>
            <a:endParaRPr sz="1600">
              <a:latin typeface="Overpass"/>
              <a:ea typeface="Overpass"/>
              <a:cs typeface="Overpass"/>
              <a:sym typeface="Overpass"/>
            </a:endParaRPr>
          </a:p>
          <a:p>
            <a:pPr indent="-330200" lvl="0" marL="457200" rtl="0" algn="l">
              <a:spcBef>
                <a:spcPts val="0"/>
              </a:spcBef>
              <a:spcAft>
                <a:spcPts val="0"/>
              </a:spcAft>
              <a:buSzPts val="1600"/>
              <a:buFont typeface="Overpass"/>
              <a:buChar char="●"/>
            </a:pPr>
            <a:r>
              <a:rPr lang="en" sz="1600">
                <a:latin typeface="Overpass"/>
                <a:ea typeface="Overpass"/>
                <a:cs typeface="Overpass"/>
                <a:sym typeface="Overpass"/>
              </a:rPr>
              <a:t>OpenShift serverless / Knative</a:t>
            </a:r>
            <a:endParaRPr sz="1600">
              <a:latin typeface="Overpass"/>
              <a:ea typeface="Overpass"/>
              <a:cs typeface="Overpass"/>
              <a:sym typeface="Overpass"/>
            </a:endParaRPr>
          </a:p>
          <a:p>
            <a:pPr indent="-330200" lvl="0" marL="457200" rtl="0" algn="l">
              <a:spcBef>
                <a:spcPts val="0"/>
              </a:spcBef>
              <a:spcAft>
                <a:spcPts val="0"/>
              </a:spcAft>
              <a:buSzPts val="1600"/>
              <a:buFont typeface="Overpass"/>
              <a:buChar char="●"/>
            </a:pPr>
            <a:r>
              <a:rPr lang="en" sz="1600">
                <a:latin typeface="Overpass"/>
                <a:ea typeface="Overpass"/>
                <a:cs typeface="Overpass"/>
                <a:sym typeface="Overpass"/>
              </a:rPr>
              <a:t>CodeReady Workspaces / Che</a:t>
            </a:r>
            <a:endParaRPr sz="1600">
              <a:latin typeface="Overpass"/>
              <a:ea typeface="Overpass"/>
              <a:cs typeface="Overpass"/>
              <a:sym typeface="Overpass"/>
            </a:endParaRPr>
          </a:p>
        </p:txBody>
      </p:sp>
      <p:sp>
        <p:nvSpPr>
          <p:cNvPr id="1497" name="Google Shape;1497;p14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1498" name="Google Shape;1498;p144"/>
          <p:cNvPicPr preferRelativeResize="0"/>
          <p:nvPr/>
        </p:nvPicPr>
        <p:blipFill>
          <a:blip r:embed="rId3">
            <a:alphaModFix/>
          </a:blip>
          <a:stretch>
            <a:fillRect/>
          </a:stretch>
        </p:blipFill>
        <p:spPr>
          <a:xfrm>
            <a:off x="323100" y="2055400"/>
            <a:ext cx="3278398" cy="1032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2" name="Shape 1502"/>
        <p:cNvGrpSpPr/>
        <p:nvPr/>
      </p:nvGrpSpPr>
      <p:grpSpPr>
        <a:xfrm>
          <a:off x="0" y="0"/>
          <a:ext cx="0" cy="0"/>
          <a:chOff x="0" y="0"/>
          <a:chExt cx="0" cy="0"/>
        </a:xfrm>
      </p:grpSpPr>
      <p:sp>
        <p:nvSpPr>
          <p:cNvPr id="1503" name="Google Shape;1503;p145"/>
          <p:cNvSpPr txBox="1"/>
          <p:nvPr>
            <p:ph type="title"/>
          </p:nvPr>
        </p:nvSpPr>
        <p:spPr>
          <a:xfrm>
            <a:off x="1562906" y="426469"/>
            <a:ext cx="3678900" cy="148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
        <p:nvSpPr>
          <p:cNvPr id="1504" name="Google Shape;1504;p14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505" name="Google Shape;1505;p145"/>
          <p:cNvPicPr preferRelativeResize="0"/>
          <p:nvPr/>
        </p:nvPicPr>
        <p:blipFill>
          <a:blip r:embed="rId3">
            <a:alphaModFix/>
          </a:blip>
          <a:stretch>
            <a:fillRect/>
          </a:stretch>
        </p:blipFill>
        <p:spPr>
          <a:xfrm>
            <a:off x="1562800" y="2256325"/>
            <a:ext cx="3006849" cy="1078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10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
        <p:nvSpPr>
          <p:cNvPr id="787" name="Google Shape;787;p10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788" name="Google Shape;788;p106"/>
          <p:cNvPicPr preferRelativeResize="0"/>
          <p:nvPr/>
        </p:nvPicPr>
        <p:blipFill rotWithShape="1">
          <a:blip r:embed="rId3">
            <a:alphaModFix/>
          </a:blip>
          <a:srcRect b="0" l="6023" r="0" t="0"/>
          <a:stretch/>
        </p:blipFill>
        <p:spPr>
          <a:xfrm>
            <a:off x="0" y="0"/>
            <a:ext cx="9165711" cy="5143500"/>
          </a:xfrm>
          <a:prstGeom prst="rect">
            <a:avLst/>
          </a:prstGeom>
          <a:noFill/>
          <a:ln>
            <a:noFill/>
          </a:ln>
        </p:spPr>
      </p:pic>
      <p:sp>
        <p:nvSpPr>
          <p:cNvPr id="789" name="Google Shape;789;p106"/>
          <p:cNvSpPr txBox="1"/>
          <p:nvPr/>
        </p:nvSpPr>
        <p:spPr>
          <a:xfrm>
            <a:off x="4635698" y="3856781"/>
            <a:ext cx="4326000" cy="8994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2400">
                <a:solidFill>
                  <a:srgbClr val="FFFFFF"/>
                </a:solidFill>
                <a:latin typeface="Overpass"/>
                <a:ea typeface="Overpass"/>
                <a:cs typeface="Overpass"/>
                <a:sym typeface="Overpass"/>
              </a:rPr>
              <a:t>VOLKSWAGEN</a:t>
            </a:r>
            <a:endParaRPr b="1" sz="2400">
              <a:solidFill>
                <a:srgbClr val="FFFFFF"/>
              </a:solidFill>
              <a:latin typeface="Overpass"/>
              <a:ea typeface="Overpass"/>
              <a:cs typeface="Overpass"/>
              <a:sym typeface="Overpass"/>
            </a:endParaRPr>
          </a:p>
          <a:p>
            <a:pPr indent="0" lvl="0" marL="0" rtl="0" algn="r">
              <a:spcBef>
                <a:spcPts val="0"/>
              </a:spcBef>
              <a:spcAft>
                <a:spcPts val="0"/>
              </a:spcAft>
              <a:buNone/>
            </a:pPr>
            <a:r>
              <a:rPr lang="en" sz="2400">
                <a:solidFill>
                  <a:srgbClr val="FFFFFF"/>
                </a:solidFill>
                <a:latin typeface="Overpass Light"/>
                <a:ea typeface="Overpass Light"/>
                <a:cs typeface="Overpass Light"/>
                <a:sym typeface="Overpass Light"/>
              </a:rPr>
              <a:t>Autonomous Vehicle Testing</a:t>
            </a:r>
            <a:endParaRPr sz="2400">
              <a:solidFill>
                <a:srgbClr val="FFFFFF"/>
              </a:solidFill>
              <a:latin typeface="Overpass Light"/>
              <a:ea typeface="Overpass Light"/>
              <a:cs typeface="Overpass Light"/>
              <a:sym typeface="Overpass Light"/>
            </a:endParaRPr>
          </a:p>
        </p:txBody>
      </p:sp>
      <p:sp>
        <p:nvSpPr>
          <p:cNvPr id="790" name="Google Shape;790;p106"/>
          <p:cNvSpPr/>
          <p:nvPr/>
        </p:nvSpPr>
        <p:spPr>
          <a:xfrm>
            <a:off x="6473138" y="678525"/>
            <a:ext cx="2488800" cy="3086700"/>
          </a:xfrm>
          <a:prstGeom prst="rect">
            <a:avLst/>
          </a:prstGeom>
          <a:solidFill>
            <a:srgbClr val="000000">
              <a:alpha val="4577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1" name="Google Shape;791;p106"/>
          <p:cNvSpPr txBox="1"/>
          <p:nvPr/>
        </p:nvSpPr>
        <p:spPr>
          <a:xfrm>
            <a:off x="6581719" y="1150895"/>
            <a:ext cx="2325900" cy="16983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 sz="1500">
                <a:solidFill>
                  <a:srgbClr val="FFFFFF"/>
                </a:solidFill>
                <a:latin typeface="Overpass"/>
                <a:ea typeface="Overpass"/>
                <a:cs typeface="Overpass"/>
                <a:sym typeface="Overpass"/>
              </a:rPr>
              <a:t>We got the idea to have all these tests we do with hardware on virtual test environments, and that’s why we’ve come to OpenShift and containers.</a:t>
            </a:r>
            <a:endParaRPr b="1" sz="1200">
              <a:solidFill>
                <a:srgbClr val="FFFFFF"/>
              </a:solidFill>
              <a:latin typeface="Overpass"/>
              <a:ea typeface="Overpass"/>
              <a:cs typeface="Overpass"/>
              <a:sym typeface="Overpass"/>
            </a:endParaRPr>
          </a:p>
          <a:p>
            <a:pPr indent="0" lvl="0" marL="0" rtl="0" algn="l">
              <a:lnSpc>
                <a:spcPct val="115000"/>
              </a:lnSpc>
              <a:spcBef>
                <a:spcPts val="800"/>
              </a:spcBef>
              <a:spcAft>
                <a:spcPts val="0"/>
              </a:spcAft>
              <a:buNone/>
            </a:pPr>
            <a:r>
              <a:t/>
            </a:r>
            <a:endParaRPr sz="1500">
              <a:solidFill>
                <a:srgbClr val="FFFFFF"/>
              </a:solidFill>
              <a:latin typeface="Overpass"/>
              <a:ea typeface="Overpass"/>
              <a:cs typeface="Overpass"/>
              <a:sym typeface="Overpass"/>
            </a:endParaRPr>
          </a:p>
        </p:txBody>
      </p:sp>
      <p:sp>
        <p:nvSpPr>
          <p:cNvPr id="792" name="Google Shape;792;p106"/>
          <p:cNvSpPr txBox="1"/>
          <p:nvPr/>
        </p:nvSpPr>
        <p:spPr>
          <a:xfrm>
            <a:off x="6581653" y="678532"/>
            <a:ext cx="795900" cy="41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5300">
                <a:solidFill>
                  <a:srgbClr val="FFFFFF"/>
                </a:solidFill>
                <a:latin typeface="Overpass Light"/>
                <a:ea typeface="Overpass Light"/>
                <a:cs typeface="Overpass Light"/>
                <a:sym typeface="Overpass Light"/>
              </a:rPr>
              <a:t>“”</a:t>
            </a:r>
            <a:endParaRPr sz="5300">
              <a:solidFill>
                <a:srgbClr val="FFFFFF"/>
              </a:solidFill>
              <a:latin typeface="Overpass Light"/>
              <a:ea typeface="Overpass Light"/>
              <a:cs typeface="Overpass Light"/>
              <a:sym typeface="Overpass Light"/>
            </a:endParaRPr>
          </a:p>
        </p:txBody>
      </p:sp>
      <p:sp>
        <p:nvSpPr>
          <p:cNvPr id="793" name="Google Shape;793;p106"/>
          <p:cNvSpPr txBox="1"/>
          <p:nvPr/>
        </p:nvSpPr>
        <p:spPr>
          <a:xfrm>
            <a:off x="6538969" y="2851481"/>
            <a:ext cx="2325900" cy="729300"/>
          </a:xfrm>
          <a:prstGeom prst="rect">
            <a:avLst/>
          </a:prstGeom>
          <a:noFill/>
          <a:ln>
            <a:noFill/>
          </a:ln>
        </p:spPr>
        <p:txBody>
          <a:bodyPr anchorCtr="0" anchor="t" bIns="68575" lIns="68575" spcFirstLastPara="1" rIns="68575" wrap="square" tIns="68575">
            <a:noAutofit/>
          </a:bodyPr>
          <a:lstStyle/>
          <a:p>
            <a:pPr indent="0" lvl="0" marL="0" rtl="0" algn="l">
              <a:spcBef>
                <a:spcPts val="800"/>
              </a:spcBef>
              <a:spcAft>
                <a:spcPts val="0"/>
              </a:spcAft>
              <a:buNone/>
            </a:pPr>
            <a:r>
              <a:rPr b="1" lang="en" sz="1200">
                <a:solidFill>
                  <a:srgbClr val="FFFFFF"/>
                </a:solidFill>
                <a:latin typeface="Overpass"/>
                <a:ea typeface="Overpass"/>
                <a:cs typeface="Overpass"/>
                <a:sym typeface="Overpass"/>
              </a:rPr>
              <a:t>Michael Denecke</a:t>
            </a:r>
            <a:endParaRPr b="1"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Head of Test Technology</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b="1" lang="en" sz="1200">
                <a:solidFill>
                  <a:srgbClr val="FFFFFF"/>
                </a:solidFill>
                <a:latin typeface="Overpass"/>
                <a:ea typeface="Overpass"/>
                <a:cs typeface="Overpass"/>
                <a:sym typeface="Overpass"/>
              </a:rPr>
              <a:t>Volkswagen AG</a:t>
            </a:r>
            <a:endParaRPr sz="1100">
              <a:latin typeface="Overpass Light"/>
              <a:ea typeface="Overpass Light"/>
              <a:cs typeface="Overpass Light"/>
              <a:sym typeface="Overpass Light"/>
            </a:endParaRPr>
          </a:p>
        </p:txBody>
      </p:sp>
      <p:cxnSp>
        <p:nvCxnSpPr>
          <p:cNvPr id="794" name="Google Shape;794;p106"/>
          <p:cNvCxnSpPr/>
          <p:nvPr/>
        </p:nvCxnSpPr>
        <p:spPr>
          <a:xfrm>
            <a:off x="6635970" y="2900678"/>
            <a:ext cx="1989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107"/>
          <p:cNvSpPr/>
          <p:nvPr/>
        </p:nvSpPr>
        <p:spPr>
          <a:xfrm>
            <a:off x="186300" y="2353292"/>
            <a:ext cx="1977900" cy="329100"/>
          </a:xfrm>
          <a:prstGeom prst="rect">
            <a:avLst/>
          </a:prstGeom>
          <a:solidFill>
            <a:srgbClr val="333333"/>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i="0" lang="en" sz="1200" u="none" cap="none" strike="noStrike">
                <a:solidFill>
                  <a:srgbClr val="FFFFFF"/>
                </a:solidFill>
                <a:latin typeface="Overpass"/>
                <a:ea typeface="Overpass"/>
                <a:cs typeface="Overpass"/>
                <a:sym typeface="Overpass"/>
              </a:rPr>
              <a:t>MODERNIZE APPS</a:t>
            </a:r>
            <a:endParaRPr i="0" sz="1200" u="none" cap="none" strike="noStrike">
              <a:solidFill>
                <a:srgbClr val="000000"/>
              </a:solidFill>
              <a:latin typeface="Overpass"/>
              <a:ea typeface="Overpass"/>
              <a:cs typeface="Overpass"/>
              <a:sym typeface="Overpass"/>
            </a:endParaRPr>
          </a:p>
        </p:txBody>
      </p:sp>
      <p:sp>
        <p:nvSpPr>
          <p:cNvPr id="800" name="Google Shape;800;p107"/>
          <p:cNvSpPr/>
          <p:nvPr/>
        </p:nvSpPr>
        <p:spPr>
          <a:xfrm>
            <a:off x="2383818" y="2353292"/>
            <a:ext cx="1977900" cy="329100"/>
          </a:xfrm>
          <a:prstGeom prst="rect">
            <a:avLst/>
          </a:prstGeom>
          <a:solidFill>
            <a:srgbClr val="333333"/>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i="0" lang="en" sz="1200" u="none" cap="none" strike="noStrike">
                <a:solidFill>
                  <a:srgbClr val="FFFFFF"/>
                </a:solidFill>
                <a:latin typeface="Overpass"/>
                <a:ea typeface="Overpass"/>
                <a:cs typeface="Overpass"/>
                <a:sym typeface="Overpass"/>
              </a:rPr>
              <a:t>WEB APPS</a:t>
            </a:r>
            <a:endParaRPr i="0" sz="1200" u="none" cap="none" strike="noStrike">
              <a:solidFill>
                <a:srgbClr val="000000"/>
              </a:solidFill>
              <a:latin typeface="Overpass"/>
              <a:ea typeface="Overpass"/>
              <a:cs typeface="Overpass"/>
              <a:sym typeface="Overpass"/>
            </a:endParaRPr>
          </a:p>
        </p:txBody>
      </p:sp>
      <p:sp>
        <p:nvSpPr>
          <p:cNvPr id="801" name="Google Shape;801;p107"/>
          <p:cNvSpPr/>
          <p:nvPr/>
        </p:nvSpPr>
        <p:spPr>
          <a:xfrm>
            <a:off x="4585016" y="2353292"/>
            <a:ext cx="1977900" cy="329100"/>
          </a:xfrm>
          <a:prstGeom prst="rect">
            <a:avLst/>
          </a:prstGeom>
          <a:solidFill>
            <a:srgbClr val="333333"/>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i="0" lang="en" sz="1200" u="none" cap="none" strike="noStrike">
                <a:solidFill>
                  <a:srgbClr val="FFFFFF"/>
                </a:solidFill>
                <a:latin typeface="Overpass"/>
                <a:ea typeface="Overpass"/>
                <a:cs typeface="Overpass"/>
                <a:sym typeface="Overpass"/>
              </a:rPr>
              <a:t>CLOUD NATIVE DEV</a:t>
            </a:r>
            <a:endParaRPr i="0" sz="1200" u="none" cap="none" strike="noStrike">
              <a:solidFill>
                <a:srgbClr val="000000"/>
              </a:solidFill>
              <a:latin typeface="Overpass"/>
              <a:ea typeface="Overpass"/>
              <a:cs typeface="Overpass"/>
              <a:sym typeface="Overpass"/>
            </a:endParaRPr>
          </a:p>
        </p:txBody>
      </p:sp>
      <p:sp>
        <p:nvSpPr>
          <p:cNvPr id="802" name="Google Shape;802;p107"/>
          <p:cNvSpPr/>
          <p:nvPr/>
        </p:nvSpPr>
        <p:spPr>
          <a:xfrm>
            <a:off x="186300" y="4310074"/>
            <a:ext cx="1977900" cy="329100"/>
          </a:xfrm>
          <a:prstGeom prst="rect">
            <a:avLst/>
          </a:prstGeom>
          <a:solidFill>
            <a:srgbClr val="333333"/>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i="0" lang="en" sz="1200" u="none" cap="none" strike="noStrike">
                <a:solidFill>
                  <a:srgbClr val="FFFFFF"/>
                </a:solidFill>
                <a:latin typeface="Overpass"/>
                <a:ea typeface="Overpass"/>
                <a:cs typeface="Overpass"/>
                <a:sym typeface="Overpass"/>
              </a:rPr>
              <a:t>MOBILE</a:t>
            </a:r>
            <a:endParaRPr i="0" sz="1200" u="none" cap="none" strike="noStrike">
              <a:solidFill>
                <a:srgbClr val="000000"/>
              </a:solidFill>
              <a:latin typeface="Overpass"/>
              <a:ea typeface="Overpass"/>
              <a:cs typeface="Overpass"/>
              <a:sym typeface="Overpass"/>
            </a:endParaRPr>
          </a:p>
        </p:txBody>
      </p:sp>
      <p:sp>
        <p:nvSpPr>
          <p:cNvPr id="803" name="Google Shape;803;p107"/>
          <p:cNvSpPr/>
          <p:nvPr/>
        </p:nvSpPr>
        <p:spPr>
          <a:xfrm>
            <a:off x="2383818" y="4310074"/>
            <a:ext cx="1977900" cy="329100"/>
          </a:xfrm>
          <a:prstGeom prst="rect">
            <a:avLst/>
          </a:prstGeom>
          <a:solidFill>
            <a:srgbClr val="333333"/>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i="0" lang="en" sz="1200" u="none" cap="none" strike="noStrike">
                <a:solidFill>
                  <a:srgbClr val="FFFFFF"/>
                </a:solidFill>
                <a:latin typeface="Overpass"/>
                <a:ea typeface="Overpass"/>
                <a:cs typeface="Overpass"/>
                <a:sym typeface="Overpass"/>
              </a:rPr>
              <a:t>BIG DATA | ANALYTICS</a:t>
            </a:r>
            <a:endParaRPr i="0" sz="1200" u="none" cap="none" strike="noStrike">
              <a:solidFill>
                <a:srgbClr val="000000"/>
              </a:solidFill>
              <a:latin typeface="Overpass"/>
              <a:ea typeface="Overpass"/>
              <a:cs typeface="Overpass"/>
              <a:sym typeface="Overpass"/>
            </a:endParaRPr>
          </a:p>
        </p:txBody>
      </p:sp>
      <p:sp>
        <p:nvSpPr>
          <p:cNvPr id="804" name="Google Shape;804;p107"/>
          <p:cNvSpPr/>
          <p:nvPr/>
        </p:nvSpPr>
        <p:spPr>
          <a:xfrm>
            <a:off x="4585016" y="4310074"/>
            <a:ext cx="1977900" cy="329100"/>
          </a:xfrm>
          <a:prstGeom prst="rect">
            <a:avLst/>
          </a:prstGeom>
          <a:solidFill>
            <a:srgbClr val="333333"/>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i="0" lang="en" sz="1200" u="none" cap="none" strike="noStrike">
                <a:solidFill>
                  <a:srgbClr val="FFFFFF"/>
                </a:solidFill>
                <a:latin typeface="Overpass"/>
                <a:ea typeface="Overpass"/>
                <a:cs typeface="Overpass"/>
                <a:sym typeface="Overpass"/>
              </a:rPr>
              <a:t>AI | ML</a:t>
            </a:r>
            <a:endParaRPr i="0" sz="1200" u="none" cap="none" strike="noStrike">
              <a:solidFill>
                <a:srgbClr val="000000"/>
              </a:solidFill>
              <a:latin typeface="Overpass"/>
              <a:ea typeface="Overpass"/>
              <a:cs typeface="Overpass"/>
              <a:sym typeface="Overpass"/>
            </a:endParaRPr>
          </a:p>
        </p:txBody>
      </p:sp>
      <p:sp>
        <p:nvSpPr>
          <p:cNvPr id="805" name="Google Shape;805;p107"/>
          <p:cNvSpPr/>
          <p:nvPr/>
        </p:nvSpPr>
        <p:spPr>
          <a:xfrm>
            <a:off x="6909116" y="2353292"/>
            <a:ext cx="1977900" cy="329100"/>
          </a:xfrm>
          <a:prstGeom prst="rect">
            <a:avLst/>
          </a:prstGeom>
          <a:solidFill>
            <a:srgbClr val="333333"/>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i="0" lang="en" sz="1200" u="none" cap="none" strike="noStrike">
                <a:solidFill>
                  <a:srgbClr val="FFFFFF"/>
                </a:solidFill>
                <a:latin typeface="Overpass"/>
                <a:ea typeface="Overpass"/>
                <a:cs typeface="Overpass"/>
                <a:sym typeface="Overpass"/>
              </a:rPr>
              <a:t>MULTI-CLOUD</a:t>
            </a:r>
            <a:endParaRPr i="0" sz="1200" u="none" cap="none" strike="noStrike">
              <a:solidFill>
                <a:srgbClr val="000000"/>
              </a:solidFill>
              <a:latin typeface="Overpass"/>
              <a:ea typeface="Overpass"/>
              <a:cs typeface="Overpass"/>
              <a:sym typeface="Overpass"/>
            </a:endParaRPr>
          </a:p>
        </p:txBody>
      </p:sp>
      <p:sp>
        <p:nvSpPr>
          <p:cNvPr id="806" name="Google Shape;806;p107"/>
          <p:cNvSpPr/>
          <p:nvPr/>
        </p:nvSpPr>
        <p:spPr>
          <a:xfrm>
            <a:off x="6909116" y="4310074"/>
            <a:ext cx="1977900" cy="329100"/>
          </a:xfrm>
          <a:prstGeom prst="rect">
            <a:avLst/>
          </a:prstGeom>
          <a:solidFill>
            <a:srgbClr val="333333"/>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i="0" lang="en" sz="1200" u="none" cap="none" strike="noStrike">
                <a:solidFill>
                  <a:srgbClr val="FFFFFF"/>
                </a:solidFill>
                <a:latin typeface="Overpass"/>
                <a:ea typeface="Overpass"/>
                <a:cs typeface="Overpass"/>
                <a:sym typeface="Overpass"/>
              </a:rPr>
              <a:t>IOT</a:t>
            </a:r>
            <a:endParaRPr i="0" sz="1200" u="none" cap="none" strike="noStrike">
              <a:solidFill>
                <a:srgbClr val="000000"/>
              </a:solidFill>
              <a:latin typeface="Overpass"/>
              <a:ea typeface="Overpass"/>
              <a:cs typeface="Overpass"/>
              <a:sym typeface="Overpass"/>
            </a:endParaRPr>
          </a:p>
        </p:txBody>
      </p:sp>
      <p:pic>
        <p:nvPicPr>
          <p:cNvPr id="807" name="Google Shape;807;p107"/>
          <p:cNvPicPr preferRelativeResize="0"/>
          <p:nvPr/>
        </p:nvPicPr>
        <p:blipFill rotWithShape="1">
          <a:blip r:embed="rId3">
            <a:alphaModFix/>
          </a:blip>
          <a:srcRect b="0" l="0" r="0" t="0"/>
          <a:stretch/>
        </p:blipFill>
        <p:spPr>
          <a:xfrm>
            <a:off x="1354973" y="1727328"/>
            <a:ext cx="572194" cy="574980"/>
          </a:xfrm>
          <a:prstGeom prst="rect">
            <a:avLst/>
          </a:prstGeom>
          <a:noFill/>
          <a:ln>
            <a:noFill/>
          </a:ln>
        </p:spPr>
      </p:pic>
      <p:pic>
        <p:nvPicPr>
          <p:cNvPr id="808" name="Google Shape;808;p107"/>
          <p:cNvPicPr preferRelativeResize="0"/>
          <p:nvPr/>
        </p:nvPicPr>
        <p:blipFill rotWithShape="1">
          <a:blip r:embed="rId4">
            <a:alphaModFix/>
          </a:blip>
          <a:srcRect b="0" l="0" r="0" t="0"/>
          <a:stretch/>
        </p:blipFill>
        <p:spPr>
          <a:xfrm>
            <a:off x="6909116" y="1697747"/>
            <a:ext cx="1205839" cy="477733"/>
          </a:xfrm>
          <a:prstGeom prst="rect">
            <a:avLst/>
          </a:prstGeom>
          <a:noFill/>
          <a:ln>
            <a:noFill/>
          </a:ln>
        </p:spPr>
      </p:pic>
      <p:pic>
        <p:nvPicPr>
          <p:cNvPr id="809" name="Google Shape;809;p107"/>
          <p:cNvPicPr preferRelativeResize="0"/>
          <p:nvPr/>
        </p:nvPicPr>
        <p:blipFill rotWithShape="1">
          <a:blip r:embed="rId5">
            <a:alphaModFix/>
          </a:blip>
          <a:srcRect b="0" l="0" r="0" t="0"/>
          <a:stretch/>
        </p:blipFill>
        <p:spPr>
          <a:xfrm>
            <a:off x="7104509" y="3586449"/>
            <a:ext cx="572193" cy="574981"/>
          </a:xfrm>
          <a:prstGeom prst="rect">
            <a:avLst/>
          </a:prstGeom>
          <a:noFill/>
          <a:ln>
            <a:noFill/>
          </a:ln>
        </p:spPr>
      </p:pic>
      <p:pic>
        <p:nvPicPr>
          <p:cNvPr id="810" name="Google Shape;810;p107"/>
          <p:cNvPicPr preferRelativeResize="0"/>
          <p:nvPr/>
        </p:nvPicPr>
        <p:blipFill rotWithShape="1">
          <a:blip r:embed="rId6">
            <a:alphaModFix/>
          </a:blip>
          <a:srcRect b="0" l="0" r="0" t="0"/>
          <a:stretch/>
        </p:blipFill>
        <p:spPr>
          <a:xfrm>
            <a:off x="2418775" y="1775767"/>
            <a:ext cx="689574" cy="477733"/>
          </a:xfrm>
          <a:prstGeom prst="rect">
            <a:avLst/>
          </a:prstGeom>
          <a:noFill/>
          <a:ln>
            <a:noFill/>
          </a:ln>
        </p:spPr>
      </p:pic>
      <p:pic>
        <p:nvPicPr>
          <p:cNvPr id="811" name="Google Shape;811;p107"/>
          <p:cNvPicPr preferRelativeResize="0"/>
          <p:nvPr/>
        </p:nvPicPr>
        <p:blipFill rotWithShape="1">
          <a:blip r:embed="rId7">
            <a:alphaModFix/>
          </a:blip>
          <a:srcRect b="0" l="0" r="0" t="0"/>
          <a:stretch/>
        </p:blipFill>
        <p:spPr>
          <a:xfrm>
            <a:off x="4695775" y="3416729"/>
            <a:ext cx="689574" cy="812369"/>
          </a:xfrm>
          <a:prstGeom prst="rect">
            <a:avLst/>
          </a:prstGeom>
          <a:noFill/>
          <a:ln>
            <a:noFill/>
          </a:ln>
        </p:spPr>
      </p:pic>
      <p:pic>
        <p:nvPicPr>
          <p:cNvPr id="812" name="Google Shape;812;p107"/>
          <p:cNvPicPr preferRelativeResize="0"/>
          <p:nvPr/>
        </p:nvPicPr>
        <p:blipFill rotWithShape="1">
          <a:blip r:embed="rId8">
            <a:alphaModFix/>
          </a:blip>
          <a:srcRect b="0" l="0" r="0" t="0"/>
          <a:stretch/>
        </p:blipFill>
        <p:spPr>
          <a:xfrm>
            <a:off x="268725" y="3535426"/>
            <a:ext cx="908723" cy="639318"/>
          </a:xfrm>
          <a:prstGeom prst="rect">
            <a:avLst/>
          </a:prstGeom>
          <a:noFill/>
          <a:ln>
            <a:noFill/>
          </a:ln>
        </p:spPr>
      </p:pic>
      <p:pic>
        <p:nvPicPr>
          <p:cNvPr id="813" name="Google Shape;813;p107"/>
          <p:cNvPicPr preferRelativeResize="0"/>
          <p:nvPr/>
        </p:nvPicPr>
        <p:blipFill rotWithShape="1">
          <a:blip r:embed="rId9">
            <a:alphaModFix/>
          </a:blip>
          <a:srcRect b="0" l="0" r="0" t="0"/>
          <a:stretch/>
        </p:blipFill>
        <p:spPr>
          <a:xfrm>
            <a:off x="6941299" y="1299465"/>
            <a:ext cx="1465257" cy="329088"/>
          </a:xfrm>
          <a:prstGeom prst="rect">
            <a:avLst/>
          </a:prstGeom>
          <a:noFill/>
          <a:ln>
            <a:noFill/>
          </a:ln>
        </p:spPr>
      </p:pic>
      <p:pic>
        <p:nvPicPr>
          <p:cNvPr id="814" name="Google Shape;814;p107"/>
          <p:cNvPicPr preferRelativeResize="0"/>
          <p:nvPr/>
        </p:nvPicPr>
        <p:blipFill rotWithShape="1">
          <a:blip r:embed="rId10">
            <a:alphaModFix/>
          </a:blip>
          <a:srcRect b="0" l="0" r="0" t="0"/>
          <a:stretch/>
        </p:blipFill>
        <p:spPr>
          <a:xfrm>
            <a:off x="2674793" y="2826218"/>
            <a:ext cx="689575" cy="639320"/>
          </a:xfrm>
          <a:prstGeom prst="rect">
            <a:avLst/>
          </a:prstGeom>
          <a:noFill/>
          <a:ln>
            <a:noFill/>
          </a:ln>
        </p:spPr>
      </p:pic>
      <p:pic>
        <p:nvPicPr>
          <p:cNvPr id="815" name="Google Shape;815;p107"/>
          <p:cNvPicPr preferRelativeResize="0"/>
          <p:nvPr/>
        </p:nvPicPr>
        <p:blipFill rotWithShape="1">
          <a:blip r:embed="rId11">
            <a:alphaModFix/>
          </a:blip>
          <a:srcRect b="22097" l="0" r="0" t="14675"/>
          <a:stretch/>
        </p:blipFill>
        <p:spPr>
          <a:xfrm>
            <a:off x="450503" y="1795734"/>
            <a:ext cx="689576" cy="437799"/>
          </a:xfrm>
          <a:prstGeom prst="rect">
            <a:avLst/>
          </a:prstGeom>
          <a:noFill/>
          <a:ln>
            <a:noFill/>
          </a:ln>
        </p:spPr>
      </p:pic>
      <p:pic>
        <p:nvPicPr>
          <p:cNvPr id="816" name="Google Shape;816;p107"/>
          <p:cNvPicPr preferRelativeResize="0"/>
          <p:nvPr/>
        </p:nvPicPr>
        <p:blipFill rotWithShape="1">
          <a:blip r:embed="rId12">
            <a:alphaModFix/>
          </a:blip>
          <a:srcRect b="0" l="0" r="0" t="0"/>
          <a:stretch/>
        </p:blipFill>
        <p:spPr>
          <a:xfrm>
            <a:off x="268724" y="3022932"/>
            <a:ext cx="1465259" cy="451850"/>
          </a:xfrm>
          <a:prstGeom prst="rect">
            <a:avLst/>
          </a:prstGeom>
          <a:noFill/>
          <a:ln>
            <a:noFill/>
          </a:ln>
        </p:spPr>
      </p:pic>
      <p:pic>
        <p:nvPicPr>
          <p:cNvPr id="817" name="Google Shape;817;p107"/>
          <p:cNvPicPr preferRelativeResize="0"/>
          <p:nvPr/>
        </p:nvPicPr>
        <p:blipFill rotWithShape="1">
          <a:blip r:embed="rId13">
            <a:alphaModFix/>
          </a:blip>
          <a:srcRect b="33414" l="0" r="0" t="33351"/>
          <a:stretch/>
        </p:blipFill>
        <p:spPr>
          <a:xfrm>
            <a:off x="188494" y="1292306"/>
            <a:ext cx="977700" cy="383664"/>
          </a:xfrm>
          <a:prstGeom prst="rect">
            <a:avLst/>
          </a:prstGeom>
          <a:noFill/>
          <a:ln>
            <a:noFill/>
          </a:ln>
        </p:spPr>
      </p:pic>
      <p:pic>
        <p:nvPicPr>
          <p:cNvPr id="818" name="Google Shape;818;p107"/>
          <p:cNvPicPr preferRelativeResize="0"/>
          <p:nvPr/>
        </p:nvPicPr>
        <p:blipFill rotWithShape="1">
          <a:blip r:embed="rId14">
            <a:alphaModFix/>
          </a:blip>
          <a:srcRect b="0" l="0" r="0" t="0"/>
          <a:stretch/>
        </p:blipFill>
        <p:spPr>
          <a:xfrm>
            <a:off x="2418775" y="1237023"/>
            <a:ext cx="1582270" cy="325021"/>
          </a:xfrm>
          <a:prstGeom prst="rect">
            <a:avLst/>
          </a:prstGeom>
          <a:noFill/>
          <a:ln>
            <a:noFill/>
          </a:ln>
        </p:spPr>
      </p:pic>
      <p:pic>
        <p:nvPicPr>
          <p:cNvPr id="819" name="Google Shape;819;p107"/>
          <p:cNvPicPr preferRelativeResize="0"/>
          <p:nvPr/>
        </p:nvPicPr>
        <p:blipFill rotWithShape="1">
          <a:blip r:embed="rId15">
            <a:alphaModFix/>
          </a:blip>
          <a:srcRect b="0" l="0" r="0" t="0"/>
          <a:stretch/>
        </p:blipFill>
        <p:spPr>
          <a:xfrm>
            <a:off x="3522433" y="2904598"/>
            <a:ext cx="619045" cy="812362"/>
          </a:xfrm>
          <a:prstGeom prst="rect">
            <a:avLst/>
          </a:prstGeom>
          <a:noFill/>
          <a:ln>
            <a:noFill/>
          </a:ln>
        </p:spPr>
      </p:pic>
      <p:pic>
        <p:nvPicPr>
          <p:cNvPr id="820" name="Google Shape;820;p107"/>
          <p:cNvPicPr preferRelativeResize="0"/>
          <p:nvPr/>
        </p:nvPicPr>
        <p:blipFill rotWithShape="1">
          <a:blip r:embed="rId16">
            <a:alphaModFix/>
          </a:blip>
          <a:srcRect b="0" l="0" r="0" t="0"/>
          <a:stretch/>
        </p:blipFill>
        <p:spPr>
          <a:xfrm>
            <a:off x="1088197" y="3586819"/>
            <a:ext cx="1105750" cy="305424"/>
          </a:xfrm>
          <a:prstGeom prst="rect">
            <a:avLst/>
          </a:prstGeom>
          <a:noFill/>
          <a:ln>
            <a:noFill/>
          </a:ln>
        </p:spPr>
      </p:pic>
      <p:pic>
        <p:nvPicPr>
          <p:cNvPr id="821" name="Google Shape;821;p107"/>
          <p:cNvPicPr preferRelativeResize="0"/>
          <p:nvPr/>
        </p:nvPicPr>
        <p:blipFill rotWithShape="1">
          <a:blip r:embed="rId17">
            <a:alphaModFix/>
          </a:blip>
          <a:srcRect b="0" l="0" r="0" t="0"/>
          <a:stretch/>
        </p:blipFill>
        <p:spPr>
          <a:xfrm>
            <a:off x="4591266" y="1418688"/>
            <a:ext cx="1321761" cy="484599"/>
          </a:xfrm>
          <a:prstGeom prst="rect">
            <a:avLst/>
          </a:prstGeom>
          <a:noFill/>
          <a:ln>
            <a:noFill/>
          </a:ln>
        </p:spPr>
      </p:pic>
      <p:pic>
        <p:nvPicPr>
          <p:cNvPr id="822" name="Google Shape;822;p107"/>
          <p:cNvPicPr preferRelativeResize="0"/>
          <p:nvPr/>
        </p:nvPicPr>
        <p:blipFill rotWithShape="1">
          <a:blip r:embed="rId18">
            <a:alphaModFix/>
          </a:blip>
          <a:srcRect b="34461" l="0" r="0" t="35065"/>
          <a:stretch/>
        </p:blipFill>
        <p:spPr>
          <a:xfrm>
            <a:off x="7227078" y="2912417"/>
            <a:ext cx="1451275" cy="444085"/>
          </a:xfrm>
          <a:prstGeom prst="rect">
            <a:avLst/>
          </a:prstGeom>
          <a:noFill/>
          <a:ln>
            <a:noFill/>
          </a:ln>
        </p:spPr>
      </p:pic>
      <p:pic>
        <p:nvPicPr>
          <p:cNvPr id="823" name="Google Shape;823;p107"/>
          <p:cNvPicPr preferRelativeResize="0"/>
          <p:nvPr/>
        </p:nvPicPr>
        <p:blipFill rotWithShape="1">
          <a:blip r:embed="rId19">
            <a:alphaModFix/>
          </a:blip>
          <a:srcRect b="0" l="0" r="0" t="0"/>
          <a:stretch/>
        </p:blipFill>
        <p:spPr>
          <a:xfrm>
            <a:off x="2614541" y="3473720"/>
            <a:ext cx="1321750" cy="444084"/>
          </a:xfrm>
          <a:prstGeom prst="rect">
            <a:avLst/>
          </a:prstGeom>
          <a:noFill/>
          <a:ln>
            <a:noFill/>
          </a:ln>
        </p:spPr>
      </p:pic>
      <p:pic>
        <p:nvPicPr>
          <p:cNvPr id="824" name="Google Shape;824;p107"/>
          <p:cNvPicPr preferRelativeResize="0"/>
          <p:nvPr/>
        </p:nvPicPr>
        <p:blipFill rotWithShape="1">
          <a:blip r:embed="rId20">
            <a:alphaModFix/>
          </a:blip>
          <a:srcRect b="0" l="0" r="0" t="0"/>
          <a:stretch/>
        </p:blipFill>
        <p:spPr>
          <a:xfrm>
            <a:off x="5547626" y="3534683"/>
            <a:ext cx="817262" cy="576459"/>
          </a:xfrm>
          <a:prstGeom prst="rect">
            <a:avLst/>
          </a:prstGeom>
          <a:noFill/>
          <a:ln>
            <a:noFill/>
          </a:ln>
        </p:spPr>
      </p:pic>
      <p:pic>
        <p:nvPicPr>
          <p:cNvPr id="825" name="Google Shape;825;p107"/>
          <p:cNvPicPr preferRelativeResize="0"/>
          <p:nvPr/>
        </p:nvPicPr>
        <p:blipFill rotWithShape="1">
          <a:blip r:embed="rId21">
            <a:alphaModFix/>
          </a:blip>
          <a:srcRect b="0" l="0" r="0" t="0"/>
          <a:stretch/>
        </p:blipFill>
        <p:spPr>
          <a:xfrm>
            <a:off x="1240535" y="1326136"/>
            <a:ext cx="977697" cy="308382"/>
          </a:xfrm>
          <a:prstGeom prst="rect">
            <a:avLst/>
          </a:prstGeom>
          <a:noFill/>
          <a:ln>
            <a:noFill/>
          </a:ln>
        </p:spPr>
      </p:pic>
      <p:pic>
        <p:nvPicPr>
          <p:cNvPr id="826" name="Google Shape;826;p107"/>
          <p:cNvPicPr preferRelativeResize="0"/>
          <p:nvPr/>
        </p:nvPicPr>
        <p:blipFill rotWithShape="1">
          <a:blip r:embed="rId22">
            <a:alphaModFix/>
          </a:blip>
          <a:srcRect b="0" l="0" r="0" t="0"/>
          <a:stretch/>
        </p:blipFill>
        <p:spPr>
          <a:xfrm>
            <a:off x="3260691" y="1587351"/>
            <a:ext cx="1105750" cy="163435"/>
          </a:xfrm>
          <a:prstGeom prst="rect">
            <a:avLst/>
          </a:prstGeom>
          <a:noFill/>
          <a:ln>
            <a:noFill/>
          </a:ln>
        </p:spPr>
      </p:pic>
      <p:pic>
        <p:nvPicPr>
          <p:cNvPr id="827" name="Google Shape;827;p107"/>
          <p:cNvPicPr preferRelativeResize="0"/>
          <p:nvPr/>
        </p:nvPicPr>
        <p:blipFill rotWithShape="1">
          <a:blip r:embed="rId23">
            <a:alphaModFix/>
          </a:blip>
          <a:srcRect b="0" l="0" r="0" t="0"/>
          <a:stretch/>
        </p:blipFill>
        <p:spPr>
          <a:xfrm>
            <a:off x="8197380" y="1698073"/>
            <a:ext cx="689577" cy="585703"/>
          </a:xfrm>
          <a:prstGeom prst="rect">
            <a:avLst/>
          </a:prstGeom>
          <a:noFill/>
          <a:ln>
            <a:noFill/>
          </a:ln>
        </p:spPr>
      </p:pic>
      <p:pic>
        <p:nvPicPr>
          <p:cNvPr id="828" name="Google Shape;828;p107"/>
          <p:cNvPicPr preferRelativeResize="0"/>
          <p:nvPr/>
        </p:nvPicPr>
        <p:blipFill rotWithShape="1">
          <a:blip r:embed="rId24">
            <a:alphaModFix/>
          </a:blip>
          <a:srcRect b="0" l="0" r="0" t="0"/>
          <a:stretch/>
        </p:blipFill>
        <p:spPr>
          <a:xfrm>
            <a:off x="3446148" y="1817876"/>
            <a:ext cx="487193" cy="489565"/>
          </a:xfrm>
          <a:prstGeom prst="rect">
            <a:avLst/>
          </a:prstGeom>
          <a:noFill/>
          <a:ln>
            <a:noFill/>
          </a:ln>
        </p:spPr>
      </p:pic>
      <p:pic>
        <p:nvPicPr>
          <p:cNvPr id="829" name="Google Shape;829;p107"/>
          <p:cNvPicPr preferRelativeResize="0"/>
          <p:nvPr/>
        </p:nvPicPr>
        <p:blipFill rotWithShape="1">
          <a:blip r:embed="rId25">
            <a:alphaModFix/>
          </a:blip>
          <a:srcRect b="0" l="0" r="0" t="0"/>
          <a:stretch/>
        </p:blipFill>
        <p:spPr>
          <a:xfrm>
            <a:off x="4617766" y="1952100"/>
            <a:ext cx="1205839" cy="352384"/>
          </a:xfrm>
          <a:prstGeom prst="rect">
            <a:avLst/>
          </a:prstGeom>
          <a:noFill/>
          <a:ln>
            <a:noFill/>
          </a:ln>
        </p:spPr>
      </p:pic>
      <p:pic>
        <p:nvPicPr>
          <p:cNvPr id="830" name="Google Shape;830;p107"/>
          <p:cNvPicPr preferRelativeResize="0"/>
          <p:nvPr/>
        </p:nvPicPr>
        <p:blipFill rotWithShape="1">
          <a:blip r:embed="rId26">
            <a:alphaModFix/>
          </a:blip>
          <a:srcRect b="0" l="0" r="0" t="0"/>
          <a:stretch/>
        </p:blipFill>
        <p:spPr>
          <a:xfrm>
            <a:off x="2614536" y="3916277"/>
            <a:ext cx="1582272" cy="329089"/>
          </a:xfrm>
          <a:prstGeom prst="rect">
            <a:avLst/>
          </a:prstGeom>
          <a:noFill/>
          <a:ln>
            <a:noFill/>
          </a:ln>
        </p:spPr>
      </p:pic>
      <p:pic>
        <p:nvPicPr>
          <p:cNvPr id="831" name="Google Shape;831;p107"/>
          <p:cNvPicPr preferRelativeResize="0"/>
          <p:nvPr/>
        </p:nvPicPr>
        <p:blipFill rotWithShape="1">
          <a:blip r:embed="rId27">
            <a:alphaModFix/>
          </a:blip>
          <a:srcRect b="0" l="0" r="0" t="0"/>
          <a:stretch/>
        </p:blipFill>
        <p:spPr>
          <a:xfrm>
            <a:off x="7841185" y="3665579"/>
            <a:ext cx="977696" cy="376049"/>
          </a:xfrm>
          <a:prstGeom prst="rect">
            <a:avLst/>
          </a:prstGeom>
          <a:noFill/>
          <a:ln>
            <a:noFill/>
          </a:ln>
        </p:spPr>
      </p:pic>
      <p:pic>
        <p:nvPicPr>
          <p:cNvPr id="832" name="Google Shape;832;p107"/>
          <p:cNvPicPr preferRelativeResize="0"/>
          <p:nvPr/>
        </p:nvPicPr>
        <p:blipFill rotWithShape="1">
          <a:blip r:embed="rId28">
            <a:alphaModFix/>
          </a:blip>
          <a:srcRect b="0" l="0" r="0" t="0"/>
          <a:stretch/>
        </p:blipFill>
        <p:spPr>
          <a:xfrm>
            <a:off x="4526509" y="1071000"/>
            <a:ext cx="1451277" cy="538744"/>
          </a:xfrm>
          <a:prstGeom prst="rect">
            <a:avLst/>
          </a:prstGeom>
          <a:noFill/>
          <a:ln>
            <a:noFill/>
          </a:ln>
        </p:spPr>
      </p:pic>
      <p:pic>
        <p:nvPicPr>
          <p:cNvPr id="833" name="Google Shape;833;p107"/>
          <p:cNvPicPr preferRelativeResize="0"/>
          <p:nvPr/>
        </p:nvPicPr>
        <p:blipFill rotWithShape="1">
          <a:blip r:embed="rId29">
            <a:alphaModFix/>
          </a:blip>
          <a:srcRect b="0" l="21218" r="20085" t="0"/>
          <a:stretch/>
        </p:blipFill>
        <p:spPr>
          <a:xfrm>
            <a:off x="5943930" y="1581968"/>
            <a:ext cx="689576" cy="708465"/>
          </a:xfrm>
          <a:prstGeom prst="rect">
            <a:avLst/>
          </a:prstGeom>
          <a:noFill/>
          <a:ln>
            <a:noFill/>
          </a:ln>
        </p:spPr>
      </p:pic>
      <p:pic>
        <p:nvPicPr>
          <p:cNvPr id="834" name="Google Shape;834;p107"/>
          <p:cNvPicPr preferRelativeResize="0"/>
          <p:nvPr/>
        </p:nvPicPr>
        <p:blipFill>
          <a:blip r:embed="rId30">
            <a:alphaModFix/>
          </a:blip>
          <a:stretch>
            <a:fillRect/>
          </a:stretch>
        </p:blipFill>
        <p:spPr>
          <a:xfrm>
            <a:off x="4695762" y="2863788"/>
            <a:ext cx="1910574" cy="489582"/>
          </a:xfrm>
          <a:prstGeom prst="rect">
            <a:avLst/>
          </a:prstGeom>
          <a:noFill/>
          <a:ln>
            <a:noFill/>
          </a:ln>
        </p:spPr>
      </p:pic>
      <p:sp>
        <p:nvSpPr>
          <p:cNvPr id="835" name="Google Shape;835;p107"/>
          <p:cNvSpPr txBox="1"/>
          <p:nvPr>
            <p:ph type="title"/>
          </p:nvPr>
        </p:nvSpPr>
        <p:spPr>
          <a:xfrm>
            <a:off x="1314450" y="2523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t>More than 1,000 OpenShift customers </a:t>
            </a:r>
            <a:endParaRPr sz="2800"/>
          </a:p>
        </p:txBody>
      </p:sp>
      <p:sp>
        <p:nvSpPr>
          <p:cNvPr id="836" name="Google Shape;836;p10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108"/>
          <p:cNvSpPr/>
          <p:nvPr/>
        </p:nvSpPr>
        <p:spPr>
          <a:xfrm>
            <a:off x="1635075" y="1120200"/>
            <a:ext cx="1885800" cy="2248500"/>
          </a:xfrm>
          <a:prstGeom prst="rect">
            <a:avLst/>
          </a:prstGeom>
          <a:noFill/>
          <a:ln cap="flat" cmpd="sng" w="9525">
            <a:solidFill>
              <a:srgbClr val="595959"/>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2" name="Google Shape;842;p108"/>
          <p:cNvSpPr/>
          <p:nvPr/>
        </p:nvSpPr>
        <p:spPr>
          <a:xfrm>
            <a:off x="3692475" y="1120200"/>
            <a:ext cx="1885800" cy="2248500"/>
          </a:xfrm>
          <a:prstGeom prst="rect">
            <a:avLst/>
          </a:prstGeom>
          <a:noFill/>
          <a:ln cap="flat" cmpd="sng" w="9525">
            <a:solidFill>
              <a:srgbClr val="595959"/>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3" name="Google Shape;843;p108"/>
          <p:cNvSpPr/>
          <p:nvPr/>
        </p:nvSpPr>
        <p:spPr>
          <a:xfrm>
            <a:off x="5790131" y="1120200"/>
            <a:ext cx="1885800" cy="2248500"/>
          </a:xfrm>
          <a:prstGeom prst="rect">
            <a:avLst/>
          </a:prstGeom>
          <a:noFill/>
          <a:ln cap="flat" cmpd="sng" w="9525">
            <a:solidFill>
              <a:srgbClr val="595959"/>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4" name="Google Shape;844;p108"/>
          <p:cNvSpPr/>
          <p:nvPr/>
        </p:nvSpPr>
        <p:spPr>
          <a:xfrm>
            <a:off x="1635038" y="3523219"/>
            <a:ext cx="6040800" cy="607800"/>
          </a:xfrm>
          <a:prstGeom prst="rect">
            <a:avLst/>
          </a:prstGeom>
          <a:noFill/>
          <a:ln cap="flat" cmpd="sng" w="9525">
            <a:solidFill>
              <a:srgbClr val="595959"/>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5" name="Google Shape;845;p108"/>
          <p:cNvSpPr/>
          <p:nvPr/>
        </p:nvSpPr>
        <p:spPr>
          <a:xfrm>
            <a:off x="1615125" y="2761031"/>
            <a:ext cx="1905600" cy="607800"/>
          </a:xfrm>
          <a:prstGeom prst="rect">
            <a:avLst/>
          </a:prstGeom>
          <a:solidFill>
            <a:srgbClr val="114753"/>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400">
                <a:solidFill>
                  <a:srgbClr val="FFFFFF"/>
                </a:solidFill>
                <a:latin typeface="Overpass"/>
                <a:ea typeface="Overpass"/>
                <a:cs typeface="Overpass"/>
                <a:sym typeface="Overpass"/>
              </a:rPr>
              <a:t>Trusted enterprise Kubernetes</a:t>
            </a:r>
            <a:endParaRPr sz="1400">
              <a:solidFill>
                <a:srgbClr val="FFFFFF"/>
              </a:solidFill>
              <a:latin typeface="Overpass"/>
              <a:ea typeface="Overpass"/>
              <a:cs typeface="Overpass"/>
              <a:sym typeface="Overpass"/>
            </a:endParaRPr>
          </a:p>
        </p:txBody>
      </p:sp>
      <p:sp>
        <p:nvSpPr>
          <p:cNvPr id="846" name="Google Shape;846;p108"/>
          <p:cNvSpPr/>
          <p:nvPr/>
        </p:nvSpPr>
        <p:spPr>
          <a:xfrm>
            <a:off x="5776875" y="2761031"/>
            <a:ext cx="1905600" cy="607800"/>
          </a:xfrm>
          <a:prstGeom prst="rect">
            <a:avLst/>
          </a:prstGeom>
          <a:solidFill>
            <a:srgbClr val="114753"/>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400">
                <a:solidFill>
                  <a:srgbClr val="FFFFFF"/>
                </a:solidFill>
                <a:latin typeface="Overpass"/>
                <a:ea typeface="Overpass"/>
                <a:cs typeface="Overpass"/>
                <a:sym typeface="Overpass"/>
              </a:rPr>
              <a:t>Empowering developers to innovate</a:t>
            </a:r>
            <a:endParaRPr sz="1400">
              <a:solidFill>
                <a:srgbClr val="FFFFFF"/>
              </a:solidFill>
              <a:latin typeface="Overpass"/>
              <a:ea typeface="Overpass"/>
              <a:cs typeface="Overpass"/>
              <a:sym typeface="Overpass"/>
            </a:endParaRPr>
          </a:p>
        </p:txBody>
      </p:sp>
      <p:sp>
        <p:nvSpPr>
          <p:cNvPr id="847" name="Google Shape;847;p108"/>
          <p:cNvSpPr/>
          <p:nvPr/>
        </p:nvSpPr>
        <p:spPr>
          <a:xfrm>
            <a:off x="3685987" y="2761031"/>
            <a:ext cx="1905600" cy="607800"/>
          </a:xfrm>
          <a:prstGeom prst="rect">
            <a:avLst/>
          </a:prstGeom>
          <a:solidFill>
            <a:srgbClr val="114753"/>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400">
                <a:solidFill>
                  <a:srgbClr val="FFFFFF"/>
                </a:solidFill>
                <a:latin typeface="Overpass"/>
                <a:ea typeface="Overpass"/>
                <a:cs typeface="Overpass"/>
                <a:sym typeface="Overpass"/>
              </a:rPr>
              <a:t>Cloud-like experience everywhere</a:t>
            </a:r>
            <a:endParaRPr sz="1400">
              <a:solidFill>
                <a:srgbClr val="FFFFFF"/>
              </a:solidFill>
              <a:latin typeface="Overpass"/>
              <a:ea typeface="Overpass"/>
              <a:cs typeface="Overpass"/>
              <a:sym typeface="Overpass"/>
            </a:endParaRPr>
          </a:p>
        </p:txBody>
      </p:sp>
      <p:sp>
        <p:nvSpPr>
          <p:cNvPr id="848" name="Google Shape;848;p108"/>
          <p:cNvSpPr/>
          <p:nvPr/>
        </p:nvSpPr>
        <p:spPr>
          <a:xfrm>
            <a:off x="1615124" y="4121831"/>
            <a:ext cx="6067500" cy="607800"/>
          </a:xfrm>
          <a:prstGeom prst="rect">
            <a:avLst/>
          </a:prstGeom>
          <a:solidFill>
            <a:srgbClr val="114753"/>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400">
                <a:solidFill>
                  <a:srgbClr val="FFFFFF"/>
                </a:solidFill>
                <a:latin typeface="Overpass"/>
                <a:ea typeface="Overpass"/>
                <a:cs typeface="Overpass"/>
                <a:sym typeface="Overpass"/>
              </a:rPr>
              <a:t>Open source innovation</a:t>
            </a:r>
            <a:endParaRPr sz="1400">
              <a:solidFill>
                <a:srgbClr val="FFFFFF"/>
              </a:solidFill>
              <a:latin typeface="Overpass"/>
              <a:ea typeface="Overpass"/>
              <a:cs typeface="Overpass"/>
              <a:sym typeface="Overpass"/>
            </a:endParaRPr>
          </a:p>
        </p:txBody>
      </p:sp>
      <p:pic>
        <p:nvPicPr>
          <p:cNvPr id="849" name="Google Shape;849;p108"/>
          <p:cNvPicPr preferRelativeResize="0"/>
          <p:nvPr/>
        </p:nvPicPr>
        <p:blipFill>
          <a:blip r:embed="rId3">
            <a:alphaModFix/>
          </a:blip>
          <a:stretch>
            <a:fillRect/>
          </a:stretch>
        </p:blipFill>
        <p:spPr>
          <a:xfrm>
            <a:off x="2238862" y="1509712"/>
            <a:ext cx="674906" cy="927149"/>
          </a:xfrm>
          <a:prstGeom prst="rect">
            <a:avLst/>
          </a:prstGeom>
          <a:noFill/>
          <a:ln>
            <a:noFill/>
          </a:ln>
        </p:spPr>
      </p:pic>
      <p:grpSp>
        <p:nvGrpSpPr>
          <p:cNvPr id="850" name="Google Shape;850;p108"/>
          <p:cNvGrpSpPr/>
          <p:nvPr/>
        </p:nvGrpSpPr>
        <p:grpSpPr>
          <a:xfrm>
            <a:off x="4050225" y="1301756"/>
            <a:ext cx="1168294" cy="1209571"/>
            <a:chOff x="5400300" y="2192875"/>
            <a:chExt cx="1557725" cy="1612761"/>
          </a:xfrm>
        </p:grpSpPr>
        <p:pic>
          <p:nvPicPr>
            <p:cNvPr id="851" name="Google Shape;851;p108"/>
            <p:cNvPicPr preferRelativeResize="0"/>
            <p:nvPr/>
          </p:nvPicPr>
          <p:blipFill>
            <a:blip r:embed="rId4">
              <a:alphaModFix/>
            </a:blip>
            <a:stretch>
              <a:fillRect/>
            </a:stretch>
          </p:blipFill>
          <p:spPr>
            <a:xfrm>
              <a:off x="5782236" y="2192875"/>
              <a:ext cx="796686" cy="851126"/>
            </a:xfrm>
            <a:prstGeom prst="rect">
              <a:avLst/>
            </a:prstGeom>
            <a:noFill/>
            <a:ln>
              <a:noFill/>
            </a:ln>
          </p:spPr>
        </p:pic>
        <p:cxnSp>
          <p:nvCxnSpPr>
            <p:cNvPr id="852" name="Google Shape;852;p108"/>
            <p:cNvCxnSpPr/>
            <p:nvPr/>
          </p:nvCxnSpPr>
          <p:spPr>
            <a:xfrm rot="10800000">
              <a:off x="5457725" y="3193250"/>
              <a:ext cx="1500300" cy="0"/>
            </a:xfrm>
            <a:prstGeom prst="straightConnector1">
              <a:avLst/>
            </a:prstGeom>
            <a:noFill/>
            <a:ln cap="flat" cmpd="sng" w="28575">
              <a:solidFill>
                <a:srgbClr val="B7B7B7"/>
              </a:solidFill>
              <a:prstDash val="dash"/>
              <a:round/>
              <a:headEnd len="med" w="med" type="none"/>
              <a:tailEnd len="med" w="med" type="none"/>
            </a:ln>
          </p:spPr>
        </p:cxnSp>
        <p:pic>
          <p:nvPicPr>
            <p:cNvPr id="853" name="Google Shape;853;p108"/>
            <p:cNvPicPr preferRelativeResize="0"/>
            <p:nvPr/>
          </p:nvPicPr>
          <p:blipFill>
            <a:blip r:embed="rId5">
              <a:alphaModFix/>
            </a:blip>
            <a:stretch>
              <a:fillRect/>
            </a:stretch>
          </p:blipFill>
          <p:spPr>
            <a:xfrm>
              <a:off x="5400300" y="3348425"/>
              <a:ext cx="660025" cy="457211"/>
            </a:xfrm>
            <a:prstGeom prst="rect">
              <a:avLst/>
            </a:prstGeom>
            <a:noFill/>
            <a:ln>
              <a:noFill/>
            </a:ln>
          </p:spPr>
        </p:pic>
        <p:pic>
          <p:nvPicPr>
            <p:cNvPr id="854" name="Google Shape;854;p108"/>
            <p:cNvPicPr preferRelativeResize="0"/>
            <p:nvPr/>
          </p:nvPicPr>
          <p:blipFill>
            <a:blip r:embed="rId6">
              <a:alphaModFix/>
            </a:blip>
            <a:stretch>
              <a:fillRect/>
            </a:stretch>
          </p:blipFill>
          <p:spPr>
            <a:xfrm>
              <a:off x="6298000" y="3348425"/>
              <a:ext cx="660025" cy="457200"/>
            </a:xfrm>
            <a:prstGeom prst="rect">
              <a:avLst/>
            </a:prstGeom>
            <a:noFill/>
            <a:ln>
              <a:noFill/>
            </a:ln>
          </p:spPr>
        </p:pic>
      </p:grpSp>
      <p:pic>
        <p:nvPicPr>
          <p:cNvPr id="855" name="Google Shape;855;p108"/>
          <p:cNvPicPr preferRelativeResize="0"/>
          <p:nvPr/>
        </p:nvPicPr>
        <p:blipFill>
          <a:blip r:embed="rId7">
            <a:alphaModFix/>
          </a:blip>
          <a:stretch>
            <a:fillRect/>
          </a:stretch>
        </p:blipFill>
        <p:spPr>
          <a:xfrm>
            <a:off x="6161963" y="1249068"/>
            <a:ext cx="554766" cy="400926"/>
          </a:xfrm>
          <a:prstGeom prst="rect">
            <a:avLst/>
          </a:prstGeom>
          <a:noFill/>
          <a:ln>
            <a:noFill/>
          </a:ln>
        </p:spPr>
      </p:pic>
      <p:pic>
        <p:nvPicPr>
          <p:cNvPr id="856" name="Google Shape;856;p108"/>
          <p:cNvPicPr preferRelativeResize="0"/>
          <p:nvPr/>
        </p:nvPicPr>
        <p:blipFill rotWithShape="1">
          <a:blip r:embed="rId8">
            <a:alphaModFix/>
          </a:blip>
          <a:srcRect b="0" l="29877" r="32062" t="0"/>
          <a:stretch/>
        </p:blipFill>
        <p:spPr>
          <a:xfrm>
            <a:off x="6976868" y="1206845"/>
            <a:ext cx="360070" cy="371073"/>
          </a:xfrm>
          <a:prstGeom prst="rect">
            <a:avLst/>
          </a:prstGeom>
          <a:noFill/>
          <a:ln>
            <a:noFill/>
          </a:ln>
        </p:spPr>
      </p:pic>
      <p:pic>
        <p:nvPicPr>
          <p:cNvPr id="857" name="Google Shape;857;p108"/>
          <p:cNvPicPr preferRelativeResize="0"/>
          <p:nvPr/>
        </p:nvPicPr>
        <p:blipFill>
          <a:blip r:embed="rId9">
            <a:alphaModFix/>
          </a:blip>
          <a:stretch>
            <a:fillRect/>
          </a:stretch>
        </p:blipFill>
        <p:spPr>
          <a:xfrm>
            <a:off x="6112422" y="2270382"/>
            <a:ext cx="674915" cy="371074"/>
          </a:xfrm>
          <a:prstGeom prst="rect">
            <a:avLst/>
          </a:prstGeom>
          <a:noFill/>
          <a:ln>
            <a:noFill/>
          </a:ln>
        </p:spPr>
      </p:pic>
      <p:pic>
        <p:nvPicPr>
          <p:cNvPr id="858" name="Google Shape;858;p108"/>
          <p:cNvPicPr preferRelativeResize="0"/>
          <p:nvPr/>
        </p:nvPicPr>
        <p:blipFill rotWithShape="1">
          <a:blip r:embed="rId10">
            <a:alphaModFix/>
          </a:blip>
          <a:srcRect b="0" l="33497" r="0" t="0"/>
          <a:stretch/>
        </p:blipFill>
        <p:spPr>
          <a:xfrm>
            <a:off x="6764448" y="1711308"/>
            <a:ext cx="674915" cy="580107"/>
          </a:xfrm>
          <a:prstGeom prst="rect">
            <a:avLst/>
          </a:prstGeom>
          <a:noFill/>
          <a:ln>
            <a:noFill/>
          </a:ln>
        </p:spPr>
      </p:pic>
      <p:pic>
        <p:nvPicPr>
          <p:cNvPr id="859" name="Google Shape;859;p108"/>
          <p:cNvPicPr preferRelativeResize="0"/>
          <p:nvPr/>
        </p:nvPicPr>
        <p:blipFill rotWithShape="1">
          <a:blip r:embed="rId11">
            <a:alphaModFix/>
          </a:blip>
          <a:srcRect b="14921" l="20195" r="21570" t="13889"/>
          <a:stretch/>
        </p:blipFill>
        <p:spPr>
          <a:xfrm>
            <a:off x="6230255" y="1776670"/>
            <a:ext cx="418184" cy="367021"/>
          </a:xfrm>
          <a:prstGeom prst="rect">
            <a:avLst/>
          </a:prstGeom>
          <a:noFill/>
          <a:ln>
            <a:noFill/>
          </a:ln>
        </p:spPr>
      </p:pic>
      <p:pic>
        <p:nvPicPr>
          <p:cNvPr id="860" name="Google Shape;860;p108"/>
          <p:cNvPicPr preferRelativeResize="0"/>
          <p:nvPr/>
        </p:nvPicPr>
        <p:blipFill>
          <a:blip r:embed="rId12">
            <a:alphaModFix/>
          </a:blip>
          <a:stretch>
            <a:fillRect/>
          </a:stretch>
        </p:blipFill>
        <p:spPr>
          <a:xfrm>
            <a:off x="6924511" y="2245025"/>
            <a:ext cx="403235" cy="421787"/>
          </a:xfrm>
          <a:prstGeom prst="rect">
            <a:avLst/>
          </a:prstGeom>
          <a:noFill/>
          <a:ln>
            <a:noFill/>
          </a:ln>
        </p:spPr>
      </p:pic>
      <p:pic>
        <p:nvPicPr>
          <p:cNvPr id="861" name="Google Shape;861;p108"/>
          <p:cNvPicPr preferRelativeResize="0"/>
          <p:nvPr/>
        </p:nvPicPr>
        <p:blipFill>
          <a:blip r:embed="rId13">
            <a:alphaModFix/>
          </a:blip>
          <a:stretch>
            <a:fillRect/>
          </a:stretch>
        </p:blipFill>
        <p:spPr>
          <a:xfrm>
            <a:off x="1858997" y="3646421"/>
            <a:ext cx="441675" cy="400699"/>
          </a:xfrm>
          <a:prstGeom prst="rect">
            <a:avLst/>
          </a:prstGeom>
          <a:noFill/>
          <a:ln>
            <a:noFill/>
          </a:ln>
        </p:spPr>
      </p:pic>
      <p:pic>
        <p:nvPicPr>
          <p:cNvPr id="862" name="Google Shape;862;p108"/>
          <p:cNvPicPr preferRelativeResize="0"/>
          <p:nvPr/>
        </p:nvPicPr>
        <p:blipFill>
          <a:blip r:embed="rId14">
            <a:alphaModFix/>
          </a:blip>
          <a:stretch>
            <a:fillRect/>
          </a:stretch>
        </p:blipFill>
        <p:spPr>
          <a:xfrm>
            <a:off x="3918832" y="3658219"/>
            <a:ext cx="441657" cy="412960"/>
          </a:xfrm>
          <a:prstGeom prst="rect">
            <a:avLst/>
          </a:prstGeom>
          <a:noFill/>
          <a:ln>
            <a:noFill/>
          </a:ln>
        </p:spPr>
      </p:pic>
      <p:pic>
        <p:nvPicPr>
          <p:cNvPr id="863" name="Google Shape;863;p108"/>
          <p:cNvPicPr preferRelativeResize="0"/>
          <p:nvPr/>
        </p:nvPicPr>
        <p:blipFill>
          <a:blip r:embed="rId15">
            <a:alphaModFix/>
          </a:blip>
          <a:stretch>
            <a:fillRect/>
          </a:stretch>
        </p:blipFill>
        <p:spPr>
          <a:xfrm>
            <a:off x="3185927" y="3658215"/>
            <a:ext cx="441665" cy="421751"/>
          </a:xfrm>
          <a:prstGeom prst="rect">
            <a:avLst/>
          </a:prstGeom>
          <a:noFill/>
          <a:ln>
            <a:noFill/>
          </a:ln>
        </p:spPr>
      </p:pic>
      <p:pic>
        <p:nvPicPr>
          <p:cNvPr id="864" name="Google Shape;864;p108"/>
          <p:cNvPicPr preferRelativeResize="0"/>
          <p:nvPr/>
        </p:nvPicPr>
        <p:blipFill>
          <a:blip r:embed="rId16">
            <a:alphaModFix/>
          </a:blip>
          <a:stretch>
            <a:fillRect/>
          </a:stretch>
        </p:blipFill>
        <p:spPr>
          <a:xfrm>
            <a:off x="2591909" y="3658215"/>
            <a:ext cx="302779" cy="421781"/>
          </a:xfrm>
          <a:prstGeom prst="rect">
            <a:avLst/>
          </a:prstGeom>
          <a:noFill/>
          <a:ln>
            <a:noFill/>
          </a:ln>
        </p:spPr>
      </p:pic>
      <p:pic>
        <p:nvPicPr>
          <p:cNvPr id="865" name="Google Shape;865;p108"/>
          <p:cNvPicPr preferRelativeResize="0"/>
          <p:nvPr/>
        </p:nvPicPr>
        <p:blipFill>
          <a:blip r:embed="rId17">
            <a:alphaModFix/>
          </a:blip>
          <a:stretch>
            <a:fillRect/>
          </a:stretch>
        </p:blipFill>
        <p:spPr>
          <a:xfrm>
            <a:off x="5361148" y="3622277"/>
            <a:ext cx="360056" cy="448991"/>
          </a:xfrm>
          <a:prstGeom prst="rect">
            <a:avLst/>
          </a:prstGeom>
          <a:noFill/>
          <a:ln>
            <a:noFill/>
          </a:ln>
        </p:spPr>
      </p:pic>
      <p:pic>
        <p:nvPicPr>
          <p:cNvPr id="866" name="Google Shape;866;p108"/>
          <p:cNvPicPr preferRelativeResize="0"/>
          <p:nvPr/>
        </p:nvPicPr>
        <p:blipFill rotWithShape="1">
          <a:blip r:embed="rId18">
            <a:alphaModFix/>
          </a:blip>
          <a:srcRect b="25826" l="0" r="0" t="21850"/>
          <a:stretch/>
        </p:blipFill>
        <p:spPr>
          <a:xfrm>
            <a:off x="6012444" y="3724148"/>
            <a:ext cx="823828" cy="292050"/>
          </a:xfrm>
          <a:prstGeom prst="rect">
            <a:avLst/>
          </a:prstGeom>
          <a:noFill/>
          <a:ln>
            <a:noFill/>
          </a:ln>
        </p:spPr>
      </p:pic>
      <p:pic>
        <p:nvPicPr>
          <p:cNvPr id="867" name="Google Shape;867;p108"/>
          <p:cNvPicPr preferRelativeResize="0"/>
          <p:nvPr/>
        </p:nvPicPr>
        <p:blipFill>
          <a:blip r:embed="rId19">
            <a:alphaModFix/>
          </a:blip>
          <a:stretch>
            <a:fillRect/>
          </a:stretch>
        </p:blipFill>
        <p:spPr>
          <a:xfrm>
            <a:off x="4651727" y="3586688"/>
            <a:ext cx="418182" cy="520162"/>
          </a:xfrm>
          <a:prstGeom prst="rect">
            <a:avLst/>
          </a:prstGeom>
          <a:noFill/>
          <a:ln>
            <a:noFill/>
          </a:ln>
        </p:spPr>
      </p:pic>
      <p:pic>
        <p:nvPicPr>
          <p:cNvPr id="868" name="Google Shape;868;p108"/>
          <p:cNvPicPr preferRelativeResize="0"/>
          <p:nvPr/>
        </p:nvPicPr>
        <p:blipFill>
          <a:blip r:embed="rId20">
            <a:alphaModFix/>
          </a:blip>
          <a:stretch>
            <a:fillRect/>
          </a:stretch>
        </p:blipFill>
        <p:spPr>
          <a:xfrm>
            <a:off x="7127512" y="3658419"/>
            <a:ext cx="450374" cy="421781"/>
          </a:xfrm>
          <a:prstGeom prst="rect">
            <a:avLst/>
          </a:prstGeom>
          <a:noFill/>
          <a:ln>
            <a:noFill/>
          </a:ln>
        </p:spPr>
      </p:pic>
      <p:sp>
        <p:nvSpPr>
          <p:cNvPr id="869" name="Google Shape;869;p108"/>
          <p:cNvSpPr txBox="1"/>
          <p:nvPr/>
        </p:nvSpPr>
        <p:spPr>
          <a:xfrm>
            <a:off x="434925" y="309450"/>
            <a:ext cx="8138400" cy="7257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900">
                <a:latin typeface="Overpass Light"/>
                <a:ea typeface="Overpass Light"/>
                <a:cs typeface="Overpass Light"/>
                <a:sym typeface="Overpass Light"/>
              </a:rPr>
              <a:t>Why customers choose Red Hat OpenShift</a:t>
            </a:r>
            <a:endParaRPr sz="2900">
              <a:latin typeface="Overpass Light"/>
              <a:ea typeface="Overpass Light"/>
              <a:cs typeface="Overpass Light"/>
              <a:sym typeface="Overpas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109"/>
          <p:cNvSpPr/>
          <p:nvPr/>
        </p:nvSpPr>
        <p:spPr>
          <a:xfrm>
            <a:off x="-46750" y="-30448"/>
            <a:ext cx="3987600" cy="5211600"/>
          </a:xfrm>
          <a:prstGeom prst="rect">
            <a:avLst/>
          </a:prstGeom>
          <a:solidFill>
            <a:srgbClr val="000000"/>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09"/>
          <p:cNvSpPr txBox="1"/>
          <p:nvPr/>
        </p:nvSpPr>
        <p:spPr>
          <a:xfrm>
            <a:off x="285475" y="282450"/>
            <a:ext cx="3675900" cy="8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FF"/>
                </a:solidFill>
                <a:latin typeface="Overpass"/>
                <a:ea typeface="Overpass"/>
                <a:cs typeface="Overpass"/>
                <a:sym typeface="Overpass"/>
              </a:rPr>
              <a:t>CONTAINER CHALLENGES</a:t>
            </a:r>
            <a:endParaRPr b="1" sz="2800">
              <a:solidFill>
                <a:srgbClr val="FFFFFF"/>
              </a:solidFill>
              <a:latin typeface="Overpass"/>
              <a:ea typeface="Overpass"/>
              <a:cs typeface="Overpass"/>
              <a:sym typeface="Overpass"/>
            </a:endParaRPr>
          </a:p>
        </p:txBody>
      </p:sp>
      <p:sp>
        <p:nvSpPr>
          <p:cNvPr id="876" name="Google Shape;876;p109"/>
          <p:cNvSpPr txBox="1"/>
          <p:nvPr/>
        </p:nvSpPr>
        <p:spPr>
          <a:xfrm>
            <a:off x="4070325" y="1509100"/>
            <a:ext cx="4997400" cy="10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Overpass"/>
                <a:ea typeface="Overpass"/>
                <a:cs typeface="Overpass"/>
                <a:sym typeface="Overpass"/>
              </a:rPr>
              <a:t>Trusted enterprise Kubernetes</a:t>
            </a:r>
            <a:endParaRPr b="1" sz="1800">
              <a:latin typeface="Overpass"/>
              <a:ea typeface="Overpass"/>
              <a:cs typeface="Overpass"/>
              <a:sym typeface="Overpass"/>
            </a:endParaRPr>
          </a:p>
          <a:p>
            <a:pPr indent="0" lvl="0" marL="0" rtl="0" algn="l">
              <a:spcBef>
                <a:spcPts val="1000"/>
              </a:spcBef>
              <a:spcAft>
                <a:spcPts val="0"/>
              </a:spcAft>
              <a:buClr>
                <a:srgbClr val="000000"/>
              </a:buClr>
              <a:buSzPts val="1100"/>
              <a:buFont typeface="Arial"/>
              <a:buNone/>
            </a:pPr>
            <a:r>
              <a:rPr lang="en">
                <a:solidFill>
                  <a:srgbClr val="000000"/>
                </a:solidFill>
                <a:latin typeface="Overpass"/>
                <a:ea typeface="Overpass"/>
                <a:cs typeface="Overpass"/>
                <a:sym typeface="Overpass"/>
              </a:rPr>
              <a:t>Continuous security, world-class support and services, and deep expertise to confidently run any application</a:t>
            </a:r>
            <a:endParaRPr>
              <a:latin typeface="Overpass"/>
              <a:ea typeface="Overpass"/>
              <a:cs typeface="Overpass"/>
              <a:sym typeface="Overpass"/>
            </a:endParaRPr>
          </a:p>
        </p:txBody>
      </p:sp>
      <p:sp>
        <p:nvSpPr>
          <p:cNvPr id="877" name="Google Shape;877;p109"/>
          <p:cNvSpPr txBox="1"/>
          <p:nvPr/>
        </p:nvSpPr>
        <p:spPr>
          <a:xfrm>
            <a:off x="4058500" y="2595838"/>
            <a:ext cx="4997400" cy="10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rgbClr val="000000"/>
                </a:solidFill>
                <a:latin typeface="Overpass"/>
                <a:ea typeface="Overpass"/>
                <a:cs typeface="Overpass"/>
                <a:sym typeface="Overpass"/>
              </a:rPr>
              <a:t>A cloud-like experience, everywhere</a:t>
            </a:r>
            <a:endParaRPr b="1" sz="1800">
              <a:solidFill>
                <a:srgbClr val="000000"/>
              </a:solidFill>
              <a:latin typeface="Overpass"/>
              <a:ea typeface="Overpass"/>
              <a:cs typeface="Overpass"/>
              <a:sym typeface="Overpass"/>
            </a:endParaRPr>
          </a:p>
          <a:p>
            <a:pPr indent="0" lvl="0" marL="0" rtl="0" algn="l">
              <a:spcBef>
                <a:spcPts val="1000"/>
              </a:spcBef>
              <a:spcAft>
                <a:spcPts val="0"/>
              </a:spcAft>
              <a:buClr>
                <a:srgbClr val="000000"/>
              </a:buClr>
              <a:buSzPts val="1100"/>
              <a:buFont typeface="Arial"/>
              <a:buNone/>
            </a:pPr>
            <a:r>
              <a:rPr lang="en">
                <a:solidFill>
                  <a:srgbClr val="000000"/>
                </a:solidFill>
                <a:latin typeface="Overpass"/>
                <a:ea typeface="Overpass"/>
                <a:cs typeface="Overpass"/>
                <a:sym typeface="Overpass"/>
              </a:rPr>
              <a:t>Full-stack automated operations on a consistent foundation across on-premises or hybrid cloud infrastructure</a:t>
            </a:r>
            <a:endParaRPr b="1" sz="1800">
              <a:latin typeface="Overpass"/>
              <a:ea typeface="Overpass"/>
              <a:cs typeface="Overpass"/>
              <a:sym typeface="Overpass"/>
            </a:endParaRPr>
          </a:p>
        </p:txBody>
      </p:sp>
      <p:sp>
        <p:nvSpPr>
          <p:cNvPr id="878" name="Google Shape;878;p109"/>
          <p:cNvSpPr txBox="1"/>
          <p:nvPr/>
        </p:nvSpPr>
        <p:spPr>
          <a:xfrm>
            <a:off x="4058500" y="3758775"/>
            <a:ext cx="4997400" cy="10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rgbClr val="000000"/>
                </a:solidFill>
                <a:latin typeface="Overpass"/>
                <a:ea typeface="Overpass"/>
                <a:cs typeface="Overpass"/>
                <a:sym typeface="Overpass"/>
              </a:rPr>
              <a:t>Empower</a:t>
            </a:r>
            <a:r>
              <a:rPr b="1" lang="en" sz="1800">
                <a:latin typeface="Overpass"/>
                <a:ea typeface="Overpass"/>
                <a:cs typeface="Overpass"/>
                <a:sym typeface="Overpass"/>
              </a:rPr>
              <a:t>ment for</a:t>
            </a:r>
            <a:r>
              <a:rPr b="1" lang="en" sz="1800">
                <a:solidFill>
                  <a:srgbClr val="000000"/>
                </a:solidFill>
                <a:latin typeface="Overpass"/>
                <a:ea typeface="Overpass"/>
                <a:cs typeface="Overpass"/>
                <a:sym typeface="Overpass"/>
              </a:rPr>
              <a:t> developers to innovate</a:t>
            </a:r>
            <a:endParaRPr b="1" sz="1800">
              <a:solidFill>
                <a:srgbClr val="000000"/>
              </a:solidFill>
              <a:latin typeface="Overpass"/>
              <a:ea typeface="Overpass"/>
              <a:cs typeface="Overpass"/>
              <a:sym typeface="Overpass"/>
            </a:endParaRPr>
          </a:p>
          <a:p>
            <a:pPr indent="0" lvl="0" marL="0" rtl="0" algn="l">
              <a:spcBef>
                <a:spcPts val="1000"/>
              </a:spcBef>
              <a:spcAft>
                <a:spcPts val="0"/>
              </a:spcAft>
              <a:buClr>
                <a:srgbClr val="000000"/>
              </a:buClr>
              <a:buSzPts val="1100"/>
              <a:buFont typeface="Arial"/>
              <a:buNone/>
            </a:pPr>
            <a:r>
              <a:rPr lang="en">
                <a:latin typeface="Overpass"/>
                <a:ea typeface="Overpass"/>
                <a:cs typeface="Overpass"/>
                <a:sym typeface="Overpass"/>
              </a:rPr>
              <a:t>Ability to g</a:t>
            </a:r>
            <a:r>
              <a:rPr lang="en">
                <a:solidFill>
                  <a:srgbClr val="000000"/>
                </a:solidFill>
                <a:latin typeface="Overpass"/>
                <a:ea typeface="Overpass"/>
                <a:cs typeface="Overpass"/>
                <a:sym typeface="Overpass"/>
              </a:rPr>
              <a:t>et applications to production sooner with a wide range of technologies and streamlined workflows</a:t>
            </a:r>
            <a:endParaRPr b="1" sz="1800">
              <a:solidFill>
                <a:srgbClr val="000000"/>
              </a:solidFill>
              <a:latin typeface="Overpass"/>
              <a:ea typeface="Overpass"/>
              <a:cs typeface="Overpass"/>
              <a:sym typeface="Overpass"/>
            </a:endParaRPr>
          </a:p>
        </p:txBody>
      </p:sp>
      <p:sp>
        <p:nvSpPr>
          <p:cNvPr id="879" name="Google Shape;879;p109"/>
          <p:cNvSpPr txBox="1"/>
          <p:nvPr/>
        </p:nvSpPr>
        <p:spPr>
          <a:xfrm>
            <a:off x="282327" y="1509100"/>
            <a:ext cx="3667200" cy="10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Overpass"/>
                <a:ea typeface="Overpass"/>
                <a:cs typeface="Overpass"/>
                <a:sym typeface="Overpass"/>
              </a:rPr>
              <a:t>Container security</a:t>
            </a:r>
            <a:endParaRPr b="1" sz="1800">
              <a:solidFill>
                <a:srgbClr val="FFFFFF"/>
              </a:solidFill>
              <a:latin typeface="Overpass"/>
              <a:ea typeface="Overpass"/>
              <a:cs typeface="Overpass"/>
              <a:sym typeface="Overpass"/>
            </a:endParaRPr>
          </a:p>
          <a:p>
            <a:pPr indent="0" lvl="0" marL="0" rtl="0" algn="l">
              <a:spcBef>
                <a:spcPts val="1000"/>
              </a:spcBef>
              <a:spcAft>
                <a:spcPts val="0"/>
              </a:spcAft>
              <a:buClr>
                <a:srgbClr val="000000"/>
              </a:buClr>
              <a:buSzPts val="1100"/>
              <a:buFont typeface="Arial"/>
              <a:buNone/>
            </a:pPr>
            <a:r>
              <a:rPr lang="en" sz="1300">
                <a:solidFill>
                  <a:srgbClr val="FFFFFF"/>
                </a:solidFill>
                <a:latin typeface="Overpass"/>
                <a:ea typeface="Overpass"/>
                <a:cs typeface="Overpass"/>
                <a:sym typeface="Overpass"/>
              </a:rPr>
              <a:t>Image scanning, patching, and compliance</a:t>
            </a:r>
            <a:endParaRPr sz="1300">
              <a:solidFill>
                <a:srgbClr val="FFFFFF"/>
              </a:solidFill>
              <a:latin typeface="Overpass"/>
              <a:ea typeface="Overpass"/>
              <a:cs typeface="Overpass"/>
              <a:sym typeface="Overpass"/>
            </a:endParaRPr>
          </a:p>
        </p:txBody>
      </p:sp>
      <p:sp>
        <p:nvSpPr>
          <p:cNvPr id="880" name="Google Shape;880;p109"/>
          <p:cNvSpPr txBox="1"/>
          <p:nvPr/>
        </p:nvSpPr>
        <p:spPr>
          <a:xfrm>
            <a:off x="273650" y="2595838"/>
            <a:ext cx="3667200" cy="10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rgbClr val="FFFFFF"/>
                </a:solidFill>
                <a:latin typeface="Overpass"/>
                <a:ea typeface="Overpass"/>
                <a:cs typeface="Overpass"/>
                <a:sym typeface="Overpass"/>
              </a:rPr>
              <a:t>Day 2 management</a:t>
            </a:r>
            <a:endParaRPr b="1" sz="1800">
              <a:solidFill>
                <a:srgbClr val="FFFFFF"/>
              </a:solidFill>
              <a:latin typeface="Overpass"/>
              <a:ea typeface="Overpass"/>
              <a:cs typeface="Overpass"/>
              <a:sym typeface="Overpass"/>
            </a:endParaRPr>
          </a:p>
          <a:p>
            <a:pPr indent="0" lvl="0" marL="0" rtl="0" algn="l">
              <a:spcBef>
                <a:spcPts val="1000"/>
              </a:spcBef>
              <a:spcAft>
                <a:spcPts val="0"/>
              </a:spcAft>
              <a:buClr>
                <a:srgbClr val="000000"/>
              </a:buClr>
              <a:buSzPts val="1100"/>
              <a:buFont typeface="Arial"/>
              <a:buNone/>
            </a:pPr>
            <a:r>
              <a:rPr lang="en" sz="1300">
                <a:solidFill>
                  <a:srgbClr val="FFFFFF"/>
                </a:solidFill>
                <a:latin typeface="Overpass"/>
                <a:ea typeface="Overpass"/>
                <a:cs typeface="Overpass"/>
                <a:sym typeface="Overpass"/>
              </a:rPr>
              <a:t>Installations, upgrades, and maintenance</a:t>
            </a:r>
            <a:br>
              <a:rPr lang="en" sz="1300">
                <a:solidFill>
                  <a:srgbClr val="FFFFFF"/>
                </a:solidFill>
                <a:latin typeface="Overpass"/>
                <a:ea typeface="Overpass"/>
                <a:cs typeface="Overpass"/>
                <a:sym typeface="Overpass"/>
              </a:rPr>
            </a:br>
            <a:r>
              <a:rPr lang="en" sz="1300">
                <a:solidFill>
                  <a:srgbClr val="FFFFFF"/>
                </a:solidFill>
                <a:latin typeface="Overpass"/>
                <a:ea typeface="Overpass"/>
                <a:cs typeface="Overpass"/>
                <a:sym typeface="Overpass"/>
              </a:rPr>
              <a:t>Integration of existing enterprise technology</a:t>
            </a:r>
            <a:endParaRPr b="1" sz="1300">
              <a:solidFill>
                <a:srgbClr val="FFFFFF"/>
              </a:solidFill>
              <a:latin typeface="Overpass"/>
              <a:ea typeface="Overpass"/>
              <a:cs typeface="Overpass"/>
              <a:sym typeface="Overpass"/>
            </a:endParaRPr>
          </a:p>
        </p:txBody>
      </p:sp>
      <p:sp>
        <p:nvSpPr>
          <p:cNvPr id="881" name="Google Shape;881;p109"/>
          <p:cNvSpPr txBox="1"/>
          <p:nvPr/>
        </p:nvSpPr>
        <p:spPr>
          <a:xfrm>
            <a:off x="273650" y="3682575"/>
            <a:ext cx="3667200" cy="10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rgbClr val="FFFFFF"/>
                </a:solidFill>
                <a:latin typeface="Overpass"/>
                <a:ea typeface="Overpass"/>
                <a:cs typeface="Overpass"/>
                <a:sym typeface="Overpass"/>
              </a:rPr>
              <a:t>Application delivery</a:t>
            </a:r>
            <a:endParaRPr b="1" sz="1800">
              <a:solidFill>
                <a:srgbClr val="FFFFFF"/>
              </a:solidFill>
              <a:latin typeface="Overpass"/>
              <a:ea typeface="Overpass"/>
              <a:cs typeface="Overpass"/>
              <a:sym typeface="Overpass"/>
            </a:endParaRPr>
          </a:p>
          <a:p>
            <a:pPr indent="0" lvl="0" marL="0" rtl="0" algn="l">
              <a:spcBef>
                <a:spcPts val="1000"/>
              </a:spcBef>
              <a:spcAft>
                <a:spcPts val="0"/>
              </a:spcAft>
              <a:buClr>
                <a:srgbClr val="000000"/>
              </a:buClr>
              <a:buSzPts val="1100"/>
              <a:buFont typeface="Arial"/>
              <a:buNone/>
            </a:pPr>
            <a:r>
              <a:rPr lang="en" sz="1300">
                <a:solidFill>
                  <a:srgbClr val="FFFFFF"/>
                </a:solidFill>
                <a:latin typeface="Overpass"/>
                <a:ea typeface="Overpass"/>
                <a:cs typeface="Overpass"/>
                <a:sym typeface="Overpass"/>
              </a:rPr>
              <a:t>Monitoring, metering, and management</a:t>
            </a:r>
            <a:br>
              <a:rPr lang="en" sz="1300">
                <a:solidFill>
                  <a:srgbClr val="FFFFFF"/>
                </a:solidFill>
                <a:latin typeface="Overpass"/>
                <a:ea typeface="Overpass"/>
                <a:cs typeface="Overpass"/>
                <a:sym typeface="Overpass"/>
              </a:rPr>
            </a:br>
            <a:r>
              <a:rPr lang="en" sz="1300">
                <a:solidFill>
                  <a:srgbClr val="FFFFFF"/>
                </a:solidFill>
                <a:latin typeface="Overpass"/>
                <a:ea typeface="Overpass"/>
                <a:cs typeface="Overpass"/>
                <a:sym typeface="Overpass"/>
              </a:rPr>
              <a:t>Integration of existing developer tools</a:t>
            </a:r>
            <a:endParaRPr b="1" sz="1300">
              <a:solidFill>
                <a:srgbClr val="FFFFFF"/>
              </a:solidFill>
              <a:latin typeface="Overpass"/>
              <a:ea typeface="Overpass"/>
              <a:cs typeface="Overpass"/>
              <a:sym typeface="Overpass"/>
            </a:endParaRPr>
          </a:p>
        </p:txBody>
      </p:sp>
      <p:pic>
        <p:nvPicPr>
          <p:cNvPr id="882" name="Google Shape;882;p109"/>
          <p:cNvPicPr preferRelativeResize="0"/>
          <p:nvPr/>
        </p:nvPicPr>
        <p:blipFill>
          <a:blip r:embed="rId3">
            <a:alphaModFix/>
          </a:blip>
          <a:stretch>
            <a:fillRect/>
          </a:stretch>
        </p:blipFill>
        <p:spPr>
          <a:xfrm>
            <a:off x="4870651" y="268500"/>
            <a:ext cx="2854549" cy="1024500"/>
          </a:xfrm>
          <a:prstGeom prst="rect">
            <a:avLst/>
          </a:prstGeom>
          <a:noFill/>
          <a:ln>
            <a:noFill/>
          </a:ln>
        </p:spPr>
      </p:pic>
      <p:sp>
        <p:nvSpPr>
          <p:cNvPr id="883" name="Google Shape;883;p10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10"/>
          <p:cNvSpPr txBox="1"/>
          <p:nvPr>
            <p:ph idx="12" type="sldNum"/>
          </p:nvPr>
        </p:nvSpPr>
        <p:spPr>
          <a:xfrm>
            <a:off x="61481" y="4627167"/>
            <a:ext cx="548700" cy="107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fld id="{00000000-1234-1234-1234-123412341234}" type="slidenum">
              <a:rPr lang="en" sz="1100"/>
              <a:t>‹#›</a:t>
            </a:fld>
            <a:endParaRPr sz="1100"/>
          </a:p>
        </p:txBody>
      </p:sp>
      <p:sp>
        <p:nvSpPr>
          <p:cNvPr id="889" name="Google Shape;889;p11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b="0" lang="en" sz="3600"/>
              <a:t>Trusted enterprise Kubernetes</a:t>
            </a:r>
            <a:endParaRPr b="0" sz="3600"/>
          </a:p>
        </p:txBody>
      </p:sp>
      <p:sp>
        <p:nvSpPr>
          <p:cNvPr id="890" name="Google Shape;890;p110"/>
          <p:cNvSpPr txBox="1"/>
          <p:nvPr>
            <p:ph idx="2" type="subTitle"/>
          </p:nvPr>
        </p:nvSpPr>
        <p:spPr>
          <a:xfrm>
            <a:off x="6718294" y="1136344"/>
            <a:ext cx="2222700" cy="3170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700"/>
              <a:t>Trusted host, content, platform</a:t>
            </a:r>
            <a:endParaRPr sz="1700"/>
          </a:p>
          <a:p>
            <a:pPr indent="0" lvl="0" marL="0" rtl="0" algn="l">
              <a:lnSpc>
                <a:spcPct val="115000"/>
              </a:lnSpc>
              <a:spcBef>
                <a:spcPts val="800"/>
              </a:spcBef>
              <a:spcAft>
                <a:spcPts val="0"/>
              </a:spcAft>
              <a:buNone/>
            </a:pPr>
            <a:r>
              <a:rPr lang="en" sz="1700"/>
              <a:t>Full-stack automated installation</a:t>
            </a:r>
            <a:endParaRPr sz="1700"/>
          </a:p>
          <a:p>
            <a:pPr indent="0" lvl="0" marL="0" rtl="0" algn="l">
              <a:lnSpc>
                <a:spcPct val="115000"/>
              </a:lnSpc>
              <a:spcBef>
                <a:spcPts val="800"/>
              </a:spcBef>
              <a:spcAft>
                <a:spcPts val="0"/>
              </a:spcAft>
              <a:buNone/>
            </a:pPr>
            <a:r>
              <a:rPr lang="en" sz="1700"/>
              <a:t>Seamless</a:t>
            </a:r>
            <a:r>
              <a:rPr lang="en" sz="1700"/>
              <a:t> updates</a:t>
            </a:r>
            <a:endParaRPr sz="1700"/>
          </a:p>
          <a:p>
            <a:pPr indent="0" lvl="0" marL="0" rtl="0" algn="l">
              <a:lnSpc>
                <a:spcPct val="115000"/>
              </a:lnSpc>
              <a:spcBef>
                <a:spcPts val="800"/>
              </a:spcBef>
              <a:spcAft>
                <a:spcPts val="800"/>
              </a:spcAft>
              <a:buNone/>
            </a:pPr>
            <a:r>
              <a:t/>
            </a:r>
            <a:endParaRPr sz="1700"/>
          </a:p>
        </p:txBody>
      </p:sp>
      <p:pic>
        <p:nvPicPr>
          <p:cNvPr id="891" name="Google Shape;891;p110"/>
          <p:cNvPicPr preferRelativeResize="0"/>
          <p:nvPr/>
        </p:nvPicPr>
        <p:blipFill rotWithShape="1">
          <a:blip r:embed="rId3">
            <a:alphaModFix/>
          </a:blip>
          <a:srcRect b="0" l="0" r="9082" t="0"/>
          <a:stretch/>
        </p:blipFill>
        <p:spPr>
          <a:xfrm>
            <a:off x="728674" y="3148825"/>
            <a:ext cx="2222699" cy="7803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